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handoutMasterIdLst>
    <p:handoutMasterId r:id="rId15"/>
  </p:handoutMasterIdLst>
  <p:sldIdLst>
    <p:sldId id="291" r:id="rId2"/>
    <p:sldId id="292" r:id="rId3"/>
    <p:sldId id="293" r:id="rId4"/>
    <p:sldId id="294" r:id="rId5"/>
    <p:sldId id="295" r:id="rId6"/>
    <p:sldId id="297" r:id="rId7"/>
    <p:sldId id="299" r:id="rId8"/>
    <p:sldId id="300" r:id="rId9"/>
    <p:sldId id="307" r:id="rId10"/>
    <p:sldId id="302" r:id="rId11"/>
    <p:sldId id="304" r:id="rId12"/>
    <p:sldId id="306" r:id="rId13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65" autoAdjust="0"/>
    <p:restoredTop sz="86401" autoAdjust="0"/>
  </p:normalViewPr>
  <p:slideViewPr>
    <p:cSldViewPr>
      <p:cViewPr varScale="1">
        <p:scale>
          <a:sx n="114" d="100"/>
          <a:sy n="114" d="100"/>
        </p:scale>
        <p:origin x="11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42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D52BDD-6F6F-44D4-BCF9-4C56E60D55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4464" tIns="47232" rIns="94464" bIns="4723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2042FD-7CDB-439A-85E6-CAB2AB5460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4464" tIns="47232" rIns="94464" bIns="4723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658CF8-B04A-45EB-B413-189148381BE7}" type="datetimeFigureOut">
              <a:rPr lang="en-US"/>
              <a:pPr>
                <a:defRPr/>
              </a:pPr>
              <a:t>12/2/2021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263FBB-69F4-4100-A349-49C22B4D639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4464" tIns="47232" rIns="94464" bIns="4723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01518A-5E80-4D51-947D-DCC5B029D2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4464" tIns="47232" rIns="94464" bIns="4723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C38CDBE-2031-4ADE-A0EA-9D4561AE77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DAEE9C3-EB5F-4AB2-9D1B-C31C6811BC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4464" tIns="47232" rIns="94464" bIns="4723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C366FF-5525-444B-93C8-FAE544014B0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4464" tIns="47232" rIns="94464" bIns="4723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952763-2ABD-4A67-AF02-9F68ACEDDB98}" type="datetimeFigureOut">
              <a:rPr lang="en-US"/>
              <a:pPr>
                <a:defRPr/>
              </a:pPr>
              <a:t>12/2/2021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AF9396B-E452-4CB4-A9EA-7AD580D86FB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64" tIns="47232" rIns="94464" bIns="4723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8C40027-49D1-4339-953A-4ADE5B93B5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4464" tIns="47232" rIns="94464" bIns="4723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50B97-08A8-4E87-8AA7-E385AEF7E33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4464" tIns="47232" rIns="94464" bIns="4723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4D8D8-8B9B-448A-BE42-DF49A4DD79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4464" tIns="47232" rIns="94464" bIns="4723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0899830-2F9B-4FB2-A485-C45F1F638F4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00428AA-9FF6-47EA-A7AD-4C3393534B21}"/>
              </a:ext>
            </a:extLst>
          </p:cNvPr>
          <p:cNvSpPr/>
          <p:nvPr/>
        </p:nvSpPr>
        <p:spPr>
          <a:xfrm>
            <a:off x="904875" y="294322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4A0C20-CE60-4C85-9C64-04A49AD4686C}"/>
              </a:ext>
            </a:extLst>
          </p:cNvPr>
          <p:cNvSpPr/>
          <p:nvPr/>
        </p:nvSpPr>
        <p:spPr>
          <a:xfrm>
            <a:off x="914400" y="434340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34EFC1-63EE-4390-BCB6-001D4ACD135A}"/>
              </a:ext>
            </a:extLst>
          </p:cNvPr>
          <p:cNvSpPr/>
          <p:nvPr/>
        </p:nvSpPr>
        <p:spPr>
          <a:xfrm>
            <a:off x="904875" y="294322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C9B6BE-3962-4F4B-B9B1-FB0CC73CB6A6}"/>
              </a:ext>
            </a:extLst>
          </p:cNvPr>
          <p:cNvSpPr/>
          <p:nvPr/>
        </p:nvSpPr>
        <p:spPr>
          <a:xfrm>
            <a:off x="914400" y="43434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3A46BF-F63F-414C-A681-CCAFCA4688CF}"/>
              </a:ext>
            </a:extLst>
          </p:cNvPr>
          <p:cNvSpPr txBox="1"/>
          <p:nvPr userDrawn="1"/>
        </p:nvSpPr>
        <p:spPr>
          <a:xfrm>
            <a:off x="990600" y="5562600"/>
            <a:ext cx="73152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630 Dundee Road, Suite 130, Northbrook, IL 60062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847.380.3240     info@govhrusa.com      GovHR</a:t>
            </a:r>
            <a:r>
              <a:rPr lang="en-US" sz="1600" cap="all" dirty="0">
                <a:latin typeface="+mn-lt"/>
                <a:cs typeface="+mn-cs"/>
              </a:rPr>
              <a:t>usa</a:t>
            </a:r>
            <a:r>
              <a:rPr lang="en-US" dirty="0">
                <a:latin typeface="+mn-lt"/>
                <a:cs typeface="+mn-cs"/>
              </a:rPr>
              <a:t>.com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18135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441960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Date Placeholder 27">
            <a:extLst>
              <a:ext uri="{FF2B5EF4-FFF2-40B4-BE49-F238E27FC236}">
                <a16:creationId xmlns:a16="http://schemas.microsoft.com/office/drawing/2014/main" id="{0666D96C-5FAB-4C0F-A696-0D02D7800C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95890A2D-C55F-4647-B90C-923A3C816D5B}" type="datetime1">
              <a:rPr lang="en-US"/>
              <a:pPr>
                <a:defRPr/>
              </a:pPr>
              <a:t>12/2/2021</a:t>
            </a:fld>
            <a:endParaRPr lang="en-US" dirty="0"/>
          </a:p>
        </p:txBody>
      </p:sp>
      <p:sp>
        <p:nvSpPr>
          <p:cNvPr id="13" name="Footer Placeholder 16">
            <a:extLst>
              <a:ext uri="{FF2B5EF4-FFF2-40B4-BE49-F238E27FC236}">
                <a16:creationId xmlns:a16="http://schemas.microsoft.com/office/drawing/2014/main" id="{FC6017F9-5B2B-43AC-B22E-303DD841A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28">
            <a:extLst>
              <a:ext uri="{FF2B5EF4-FFF2-40B4-BE49-F238E27FC236}">
                <a16:creationId xmlns:a16="http://schemas.microsoft.com/office/drawing/2014/main" id="{6AE81EEF-3736-4D2D-AEF2-24B299241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AF187-93E4-47EE-AC95-1D95FF194CE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A54F44C-C8FC-4221-8166-52CD3A628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33400"/>
            <a:ext cx="7031750" cy="195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38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26EEB7C0-436E-40BD-AEE2-9D21FAD18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BB62D-6827-4272-9C5A-4A499E126429}" type="datetime1">
              <a:rPr lang="en-US"/>
              <a:pPr>
                <a:defRPr/>
              </a:pPr>
              <a:t>12/2/2021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592489A2-8FE8-40B0-9DEB-4F3430A93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6FE2370C-7FE3-4BD9-9F53-D9B11874F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5C087-67D2-42E5-907D-5AB4C5933ED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726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0">
            <a:extLst>
              <a:ext uri="{FF2B5EF4-FFF2-40B4-BE49-F238E27FC236}">
                <a16:creationId xmlns:a16="http://schemas.microsoft.com/office/drawing/2014/main" id="{9C6EDEE9-5627-4438-865D-1BB7C0B2B9F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52584FFD-F497-4CC0-834A-229D710135F1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Straight Connector 12">
            <a:extLst>
              <a:ext uri="{FF2B5EF4-FFF2-40B4-BE49-F238E27FC236}">
                <a16:creationId xmlns:a16="http://schemas.microsoft.com/office/drawing/2014/main" id="{6F416905-1549-4A04-8B2A-2016214C5EBE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C8E97B8-F7EA-471B-898A-D231DDA51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AD1F6-2507-4740-A380-E8166BEDC0CE}" type="datetime1">
              <a:rPr lang="en-US"/>
              <a:pPr>
                <a:defRPr/>
              </a:pPr>
              <a:t>12/2/2021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DE3AC62-84A0-4985-8ABB-5BDD1235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90C1321-EC52-4789-810A-4FEC66FE0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862FB-5F53-438C-BEC3-3F9BF6E2D1F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948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8229600" cy="3947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CC25D159-3C43-4E3D-BE86-AFA4BA19B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6035B-0237-4060-8EFA-C564CB90543A}" type="datetime1">
              <a:rPr lang="en-US"/>
              <a:pPr>
                <a:defRPr/>
              </a:pPr>
              <a:t>12/2/2021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66A3846-D800-4D53-A239-E94A8B235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50FDB8D8-3DC0-4F0B-8BEA-8D4596C9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01E0A-21D1-4C16-9298-31BB7C5A375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669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1112EC7-7316-49A6-81E0-F5FD0C191F69}"/>
              </a:ext>
            </a:extLst>
          </p:cNvPr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C70F93-F8C7-481A-8A4D-8FFDCFD21E8C}"/>
              </a:ext>
            </a:extLst>
          </p:cNvPr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E668CE6-6ADA-4E70-B774-C3CA7493AC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34662-5B7C-41F4-B625-AD23826EC69C}" type="datetime1">
              <a:rPr lang="en-US"/>
              <a:pPr>
                <a:defRPr/>
              </a:pPr>
              <a:t>12/2/2021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A064834-2135-4D3D-A28D-F3FC36BCC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4528DD9-8F77-45DC-A719-E7BD31CC5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0C667-0FC7-4482-A242-2618C7491E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8292D4C-49BB-4CC8-A2B1-DCE636C96B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33400"/>
            <a:ext cx="7031750" cy="195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03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41648" cy="4175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981200"/>
            <a:ext cx="4041648" cy="4172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F6CB559D-2E90-4D96-BEE8-CD58EDD5C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A0624-7802-4998-A093-C13C4480C342}" type="datetime1">
              <a:rPr lang="en-US"/>
              <a:pPr>
                <a:defRPr/>
              </a:pPr>
              <a:t>12/2/2021</a:t>
            </a:fld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D7D80DB-6058-4DD5-9850-25D72334C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01EC78B8-C9DF-44F6-BD2F-6021888F4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4F375-9292-4278-BD84-D0F13D55CE2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2090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22098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3048000"/>
            <a:ext cx="4038600" cy="312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3048000"/>
            <a:ext cx="4038600" cy="312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74DF7792-8B09-473D-952A-200837420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23778-9CC2-461A-9907-133ED4B35AEA}" type="datetime1">
              <a:rPr lang="en-US"/>
              <a:pPr>
                <a:defRPr/>
              </a:pPr>
              <a:t>12/2/2021</a:t>
            </a:fld>
            <a:endParaRPr lang="en-US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612B0DEE-2CDB-4D84-AEAC-9138575B5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60186069-A66F-4243-A2CF-A65655A09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8EE9C-A4E9-4170-AA96-53765B38407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322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D5395B6F-6907-4085-BC34-3780834556E8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FACEEF04-2D7E-4C00-B471-F68903AF2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43BAF-BFC3-4F9C-8EE5-9EC00782156E}" type="datetime1">
              <a:rPr lang="en-US"/>
              <a:pPr>
                <a:defRPr/>
              </a:pPr>
              <a:t>12/2/2021</a:t>
            </a:fld>
            <a:endParaRPr lang="en-US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223CAF5-3060-4983-9574-8096EF81B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B54C4A64-97E5-4E4E-9E32-201A2203B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3FAAF-EDBF-42BE-83F9-F408CE631FF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41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0">
            <a:extLst>
              <a:ext uri="{FF2B5EF4-FFF2-40B4-BE49-F238E27FC236}">
                <a16:creationId xmlns:a16="http://schemas.microsoft.com/office/drawing/2014/main" id="{36EBDE45-FE15-4EF5-BC54-CECB042EF1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5EAD1985-3A8B-46D5-82EB-F42D4BC660E5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Date Placeholder 1">
            <a:extLst>
              <a:ext uri="{FF2B5EF4-FFF2-40B4-BE49-F238E27FC236}">
                <a16:creationId xmlns:a16="http://schemas.microsoft.com/office/drawing/2014/main" id="{08CA9AA0-703F-4CFC-9BB4-6B8095E63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D5BE6-0219-46EC-84A0-E3ACFED9609B}" type="datetime1">
              <a:rPr lang="en-US"/>
              <a:pPr>
                <a:defRPr/>
              </a:pPr>
              <a:t>12/2/2021</a:t>
            </a:fld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A99C32F-5ACB-4EDE-8ACF-AB84872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0106BC9-AD9B-43B8-91BE-F1158C824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7AA40-929E-4049-A416-230E36C4CD4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5F5B2F-D11F-4893-BBDB-A812424E54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25" y="118281"/>
            <a:ext cx="2746360" cy="76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54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>
            <a:extLst>
              <a:ext uri="{FF2B5EF4-FFF2-40B4-BE49-F238E27FC236}">
                <a16:creationId xmlns:a16="http://schemas.microsoft.com/office/drawing/2014/main" id="{C1FB99CA-332B-44CA-84D0-A38E429C9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Straight Connector 11">
            <a:extLst>
              <a:ext uri="{FF2B5EF4-FFF2-40B4-BE49-F238E27FC236}">
                <a16:creationId xmlns:a16="http://schemas.microsoft.com/office/drawing/2014/main" id="{B0C87D98-B640-4B9B-8BEA-AD0667A70465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1F1F0D5B-FDAF-4475-AF65-846B25EEA326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57150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ECA454EA-E3FF-432C-A282-3730C99F8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A10B4-5ACC-4A4E-A2AB-80C3F6C61CF6}" type="datetime1">
              <a:rPr lang="en-US"/>
              <a:pPr>
                <a:defRPr/>
              </a:pPr>
              <a:t>12/2/2021</a:t>
            </a:fld>
            <a:endParaRPr lang="en-US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896B7989-0120-4E2D-A7C6-8BDB3A1D4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D7594FF8-604C-428B-9BCE-79DB7C4B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97670-5AE9-45D7-90FA-BC80678E6BC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4D7616-E2CA-45B4-AD29-9B73DA5428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25" y="118281"/>
            <a:ext cx="2746360" cy="76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90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>
            <a:extLst>
              <a:ext uri="{FF2B5EF4-FFF2-40B4-BE49-F238E27FC236}">
                <a16:creationId xmlns:a16="http://schemas.microsoft.com/office/drawing/2014/main" id="{D679C41C-04DE-41D6-9468-6D06481929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DC301A6C-A454-4223-BEE1-79988F021D24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0C6CCC-0036-4A3B-B593-6B1380BF5EC0}"/>
              </a:ext>
            </a:extLst>
          </p:cNvPr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A62F6675-70C4-495F-8283-4E4A32472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4512E-86E9-400D-A052-7CFEFDAB0A22}" type="datetime1">
              <a:rPr lang="en-US"/>
              <a:pPr>
                <a:defRPr/>
              </a:pPr>
              <a:t>12/2/2021</a:t>
            </a:fld>
            <a:endParaRPr lang="en-US" dirty="0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30391262-68ED-4083-A0E4-09751557B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EECE6BC7-22BB-482C-ADD8-E7F472C91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A0B8C-AFCF-483B-89ED-0A7BAA7605B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712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>
            <a:extLst>
              <a:ext uri="{FF2B5EF4-FFF2-40B4-BE49-F238E27FC236}">
                <a16:creationId xmlns:a16="http://schemas.microsoft.com/office/drawing/2014/main" id="{B91276A0-05B2-4164-B4EA-B91026213D8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0668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27CDC4C3-33F6-4518-BE53-7A13680699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133600"/>
            <a:ext cx="8229600" cy="399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FFEF5A2C-B3F4-4927-A25E-0526A022A5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751C6C-0635-45E2-81C8-0CB5AA4C4223}" type="datetime1">
              <a:rPr lang="en-US"/>
              <a:pPr>
                <a:defRPr/>
              </a:pPr>
              <a:t>12/2/2021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A20C41-65DE-4BB4-BF71-DA389F34B9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98D05288-8725-455E-ADFC-A692D47A1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B9E2294B-C956-4218-A01E-CE5C9608F80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Straight Connector 27">
            <a:extLst>
              <a:ext uri="{FF2B5EF4-FFF2-40B4-BE49-F238E27FC236}">
                <a16:creationId xmlns:a16="http://schemas.microsoft.com/office/drawing/2014/main" id="{1D2CA42E-80F7-4D2B-A504-A40257B9B9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Straight Connector 28">
            <a:extLst>
              <a:ext uri="{FF2B5EF4-FFF2-40B4-BE49-F238E27FC236}">
                <a16:creationId xmlns:a16="http://schemas.microsoft.com/office/drawing/2014/main" id="{AA0FE6CD-403F-4ADE-89A1-4CB67327EB1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0574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6B5427F0-2CD7-43CD-A495-DA3E7B94734D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B75FD54-EE81-49C4-8BC1-7A7730C7F3B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25" y="118281"/>
            <a:ext cx="2746360" cy="7654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22" r:id="rId1"/>
    <p:sldLayoutId id="2147484318" r:id="rId2"/>
    <p:sldLayoutId id="2147484323" r:id="rId3"/>
    <p:sldLayoutId id="2147484319" r:id="rId4"/>
    <p:sldLayoutId id="2147484320" r:id="rId5"/>
    <p:sldLayoutId id="2147484324" r:id="rId6"/>
    <p:sldLayoutId id="2147484325" r:id="rId7"/>
    <p:sldLayoutId id="2147484326" r:id="rId8"/>
    <p:sldLayoutId id="2147484327" r:id="rId9"/>
    <p:sldLayoutId id="2147484321" r:id="rId10"/>
    <p:sldLayoutId id="214748432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anose="05040102010807070707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anose="05040102010807070707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567A98"/>
        </a:buClr>
        <a:buSzPct val="70000"/>
        <a:buFont typeface="Wingdings" panose="05000000000000000000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0E2EA588-7D3C-418A-9CB2-6A65F2C9BC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dirty="0">
                <a:latin typeface="Calibri" panose="020F0502020204030204" pitchFamily="34" charset="0"/>
              </a:rPr>
              <a:t>Town of Duxbury, MA</a:t>
            </a:r>
            <a:br>
              <a:rPr lang="en-US" altLang="en-US" dirty="0">
                <a:latin typeface="Calibri" panose="020F0502020204030204" pitchFamily="34" charset="0"/>
              </a:rPr>
            </a:br>
            <a:r>
              <a:rPr lang="en-US" altLang="en-US" sz="2200" dirty="0">
                <a:latin typeface="Calibri" panose="020F0502020204030204" pitchFamily="34" charset="0"/>
              </a:rPr>
              <a:t>Classification and Compensation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0953B4-634B-43DA-8027-E6A03C4267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Draft Final Report Presentation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December 6, 2021</a:t>
            </a:r>
          </a:p>
        </p:txBody>
      </p:sp>
      <p:sp>
        <p:nvSpPr>
          <p:cNvPr id="11268" name="Slide Number Placeholder 4">
            <a:extLst>
              <a:ext uri="{FF2B5EF4-FFF2-40B4-BE49-F238E27FC236}">
                <a16:creationId xmlns:a16="http://schemas.microsoft.com/office/drawing/2014/main" id="{5C2FD6E3-9842-4FC5-BAE0-595D8E0F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85800" y="6400800"/>
            <a:ext cx="12192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C6E8E48-7DBF-4D46-8822-3A788EADFBCF}" type="slidenum">
              <a:rPr lang="en-US" altLang="en-US" smtClean="0">
                <a:solidFill>
                  <a:schemeClr val="tx2"/>
                </a:solidFill>
                <a:latin typeface="Gill Sans MT" panose="020B0502020104020203" pitchFamily="34" charset="0"/>
              </a:rPr>
              <a:pPr/>
              <a:t>1</a:t>
            </a:fld>
            <a:endParaRPr lang="en-US" altLang="en-US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43CD36A1-5F2A-4DF1-8147-7E59F2BB3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90600"/>
          </a:xfrm>
        </p:spPr>
        <p:txBody>
          <a:bodyPr/>
          <a:lstStyle/>
          <a:p>
            <a:pPr algn="ctr"/>
            <a:r>
              <a:rPr lang="en-US" altLang="en-US">
                <a:latin typeface="Calibri" panose="020F0502020204030204" pitchFamily="34" charset="0"/>
              </a:rPr>
              <a:t>Implementation of Classification and Compensation Plans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69EBCF4A-6DFA-473A-9FBE-7F48A5C6B18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en-US" altLang="en-US" sz="2400" dirty="0">
                <a:latin typeface="Calibri" panose="020F0502020204030204" pitchFamily="34" charset="0"/>
              </a:rPr>
              <a:t>Move current employee salaries into new pay plan with the following assumptions: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altLang="en-US" sz="2000" dirty="0">
                <a:latin typeface="Calibri" panose="020F0502020204030204" pitchFamily="34" charset="0"/>
              </a:rPr>
              <a:t>Employees whose present pay is below the minimum pay of the range should be raised to the minimum of the range.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altLang="en-US" sz="2000" dirty="0">
                <a:latin typeface="Calibri" panose="020F0502020204030204" pitchFamily="34" charset="0"/>
              </a:rPr>
              <a:t>Employees whose present pay is within the range for their classification should be slotted into the new pay plan at their current compensation.  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Employees whose present pay is above the maximum pay of the range should be held at his or her current rate </a:t>
            </a:r>
            <a:r>
              <a:rPr lang="en-US" altLang="en-US" sz="2000" i="1" dirty="0">
                <a:latin typeface="Calibri" panose="020F0502020204030204" pitchFamily="34" charset="0"/>
              </a:rPr>
              <a:t>without a reduction in pay </a:t>
            </a:r>
            <a:r>
              <a:rPr lang="en-US" altLang="en-US" sz="2000" dirty="0">
                <a:latin typeface="Calibri" panose="020F0502020204030204" pitchFamily="34" charset="0"/>
              </a:rPr>
              <a:t>until the range increases to the employee’s pay level.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Consider additional adjustments in the second year of the study.</a:t>
            </a:r>
          </a:p>
          <a:p>
            <a:endParaRPr lang="en-US" altLang="en-US" sz="2400" dirty="0"/>
          </a:p>
        </p:txBody>
      </p:sp>
      <p:sp>
        <p:nvSpPr>
          <p:cNvPr id="22532" name="Slide Number Placeholder 6">
            <a:extLst>
              <a:ext uri="{FF2B5EF4-FFF2-40B4-BE49-F238E27FC236}">
                <a16:creationId xmlns:a16="http://schemas.microsoft.com/office/drawing/2014/main" id="{42673EFF-08AF-40DD-9A30-647722F45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0579B67-0F83-48FD-98C7-8564D966691A}" type="slidenum">
              <a:rPr lang="en-US" altLang="en-US" smtClean="0">
                <a:solidFill>
                  <a:schemeClr val="tx2"/>
                </a:solidFill>
                <a:latin typeface="Gill Sans MT" panose="020B0502020104020203" pitchFamily="34" charset="0"/>
              </a:rPr>
              <a:pPr/>
              <a:t>10</a:t>
            </a:fld>
            <a:endParaRPr lang="en-US" altLang="en-US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E739E-C220-4CD0-9575-0A1E71F4B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44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Future Administration of the Plan</a:t>
            </a:r>
          </a:p>
        </p:txBody>
      </p:sp>
      <p:sp>
        <p:nvSpPr>
          <p:cNvPr id="25603" name="Slide Number Placeholder 2">
            <a:extLst>
              <a:ext uri="{FF2B5EF4-FFF2-40B4-BE49-F238E27FC236}">
                <a16:creationId xmlns:a16="http://schemas.microsoft.com/office/drawing/2014/main" id="{7908356A-C2F8-4C8F-AF4F-0BB1ED9F0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F31A5E9-3089-4312-A328-C6072ECADAB0}" type="slidenum">
              <a:rPr lang="en-US" altLang="en-US" smtClean="0">
                <a:solidFill>
                  <a:schemeClr val="tx2"/>
                </a:solidFill>
                <a:latin typeface="Gill Sans MT" panose="020B0502020104020203" pitchFamily="34" charset="0"/>
              </a:rPr>
              <a:pPr/>
              <a:t>11</a:t>
            </a:fld>
            <a:endParaRPr lang="en-US" altLang="en-US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5604" name="Content Placeholder 3">
            <a:extLst>
              <a:ext uri="{FF2B5EF4-FFF2-40B4-BE49-F238E27FC236}">
                <a16:creationId xmlns:a16="http://schemas.microsoft.com/office/drawing/2014/main" id="{34F04EBE-01E9-4E98-B53C-2718A92335C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195513"/>
            <a:ext cx="4041775" cy="4022725"/>
          </a:xfrm>
        </p:spPr>
        <p:txBody>
          <a:bodyPr/>
          <a:lstStyle/>
          <a:p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Classification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Review positions each year to respond to changing conditions.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Create,  Adjust and/or Abolish positions as needed.</a:t>
            </a:r>
          </a:p>
          <a:p>
            <a:endParaRPr lang="en-US" altLang="en-US" dirty="0"/>
          </a:p>
        </p:txBody>
      </p:sp>
      <p:sp>
        <p:nvSpPr>
          <p:cNvPr id="25605" name="Content Placeholder 4">
            <a:extLst>
              <a:ext uri="{FF2B5EF4-FFF2-40B4-BE49-F238E27FC236}">
                <a16:creationId xmlns:a16="http://schemas.microsoft.com/office/drawing/2014/main" id="{4FE02FA7-902D-4DE3-98D3-7FC59664A774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22800" y="2195513"/>
            <a:ext cx="4041775" cy="4019550"/>
          </a:xfrm>
        </p:spPr>
        <p:txBody>
          <a:bodyPr/>
          <a:lstStyle/>
          <a:p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Compensation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Survey Communities for salary changes.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Adjust pay ranges.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pay adjustments for employees, as needed.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25F677B-F270-486B-97B4-EEA93EFE0A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en-US" sz="2800" dirty="0">
                <a:latin typeface="Calibri" pitchFamily="34" charset="0"/>
              </a:rPr>
              <a:t>Questions?</a:t>
            </a:r>
          </a:p>
          <a:p>
            <a:pPr>
              <a:defRPr/>
            </a:pPr>
            <a:endParaRPr lang="en-US" sz="7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5D2238-0322-41A7-AC1D-94392FDD32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Town of Duxbury, MA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 </a:t>
            </a:r>
            <a:r>
              <a:rPr lang="en-US" sz="2200" dirty="0">
                <a:latin typeface="Calibri" pitchFamily="34" charset="0"/>
              </a:rPr>
              <a:t>Classification and Compensation Study</a:t>
            </a:r>
          </a:p>
        </p:txBody>
      </p:sp>
      <p:sp>
        <p:nvSpPr>
          <p:cNvPr id="27652" name="Slide Number Placeholder 4">
            <a:extLst>
              <a:ext uri="{FF2B5EF4-FFF2-40B4-BE49-F238E27FC236}">
                <a16:creationId xmlns:a16="http://schemas.microsoft.com/office/drawing/2014/main" id="{5E79A3ED-F4C7-405A-8DCF-E0ED85604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2C81010-698E-4F19-8EB8-307514D616C6}" type="slidenum">
              <a:rPr lang="en-US" altLang="en-US" smtClean="0">
                <a:solidFill>
                  <a:schemeClr val="tx2"/>
                </a:solidFill>
                <a:latin typeface="Gill Sans MT" panose="020B0502020104020203" pitchFamily="34" charset="0"/>
              </a:rPr>
              <a:pPr/>
              <a:t>12</a:t>
            </a:fld>
            <a:endParaRPr lang="en-US" altLang="en-US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107618C3-1378-4683-A9EE-9CD2B5FF5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066800"/>
            <a:ext cx="8229600" cy="990600"/>
          </a:xfrm>
        </p:spPr>
        <p:txBody>
          <a:bodyPr/>
          <a:lstStyle/>
          <a:p>
            <a:pPr algn="ctr"/>
            <a:r>
              <a:rPr lang="en-US" altLang="en-US">
                <a:latin typeface="Calibri" panose="020F0502020204030204" pitchFamily="34" charset="0"/>
              </a:rPr>
              <a:t>Outline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29715A8D-B1EC-4D8C-90D1-4BEA24634B4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Scope of Work</a:t>
            </a:r>
          </a:p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Job Evaluation</a:t>
            </a:r>
          </a:p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Proposed Classification Plan</a:t>
            </a:r>
          </a:p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Salary Survey</a:t>
            </a:r>
          </a:p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Proposed Compensation Plan</a:t>
            </a:r>
          </a:p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Implementation of the Plan</a:t>
            </a:r>
          </a:p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Future Administration of the Plan</a:t>
            </a:r>
          </a:p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</a:p>
        </p:txBody>
      </p:sp>
      <p:sp>
        <p:nvSpPr>
          <p:cNvPr id="12292" name="Slide Number Placeholder 4">
            <a:extLst>
              <a:ext uri="{FF2B5EF4-FFF2-40B4-BE49-F238E27FC236}">
                <a16:creationId xmlns:a16="http://schemas.microsoft.com/office/drawing/2014/main" id="{39754E6B-0D97-4FB7-B3A8-920A1C3AF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434CB01-B591-4AD4-BB35-EE72FD4AB193}" type="slidenum">
              <a:rPr lang="en-US" altLang="en-US" smtClean="0">
                <a:solidFill>
                  <a:schemeClr val="tx2"/>
                </a:solidFill>
                <a:latin typeface="Gill Sans MT" panose="020B0502020104020203" pitchFamily="34" charset="0"/>
              </a:rPr>
              <a:pPr/>
              <a:t>2</a:t>
            </a:fld>
            <a:endParaRPr lang="en-US" altLang="en-US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EDBD168-72F2-440C-99C6-B762B78CD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04900"/>
            <a:ext cx="8229600" cy="990600"/>
          </a:xfrm>
        </p:spPr>
        <p:txBody>
          <a:bodyPr/>
          <a:lstStyle/>
          <a:p>
            <a:pPr algn="ctr"/>
            <a:r>
              <a:rPr lang="en-US" altLang="en-US">
                <a:latin typeface="Calibri" panose="020F0502020204030204" pitchFamily="34" charset="0"/>
              </a:rPr>
              <a:t>Scope of Work and Process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A002B006-BA91-4599-82D4-7E0ECE6B1C0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Job Evaluation Analysis and Classification Plan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Study preparation and project meetings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Distribution of materials and employee meetings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Job evaluation analysis and establishment of Classification Plan</a:t>
            </a:r>
          </a:p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Salary Analysis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Sent salary survey to comparable communities 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Analyzed comparative salary data </a:t>
            </a:r>
          </a:p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Draft and Final Report Preparation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Presentation to regarding Draft Report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Finalize report</a:t>
            </a:r>
          </a:p>
        </p:txBody>
      </p:sp>
      <p:sp>
        <p:nvSpPr>
          <p:cNvPr id="13316" name="Slide Number Placeholder 4">
            <a:extLst>
              <a:ext uri="{FF2B5EF4-FFF2-40B4-BE49-F238E27FC236}">
                <a16:creationId xmlns:a16="http://schemas.microsoft.com/office/drawing/2014/main" id="{80A4718E-1689-4068-A644-222073A8A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AD088B2-56A5-422D-8B82-45F91A0276A4}" type="slidenum">
              <a:rPr lang="en-US" altLang="en-US" smtClean="0">
                <a:solidFill>
                  <a:schemeClr val="tx2"/>
                </a:solidFill>
                <a:latin typeface="Gill Sans MT" panose="020B0502020104020203" pitchFamily="34" charset="0"/>
              </a:rPr>
              <a:pPr/>
              <a:t>3</a:t>
            </a:fld>
            <a:endParaRPr lang="en-US" altLang="en-US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65089635-0237-4C32-846D-0D1208758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990600"/>
          </a:xfrm>
        </p:spPr>
        <p:txBody>
          <a:bodyPr/>
          <a:lstStyle/>
          <a:p>
            <a:pPr algn="ctr"/>
            <a:r>
              <a:rPr lang="en-US" altLang="en-US">
                <a:latin typeface="Calibri" panose="020F0502020204030204" pitchFamily="34" charset="0"/>
              </a:rPr>
              <a:t>Job Evaluation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D86EF837-7A9B-4938-AA28-24C5B8C7D97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2286000"/>
            <a:ext cx="8504238" cy="4038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128 positions were reviewed using the following nine job factors to establish Internal Equity (Appendix A): </a:t>
            </a:r>
          </a:p>
          <a:p>
            <a:pPr lvl="1"/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Education – Required Preparation and Training</a:t>
            </a:r>
          </a:p>
          <a:p>
            <a:pPr lvl="1"/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Work Experience – Years of Experience Needed to Perform Job</a:t>
            </a:r>
          </a:p>
          <a:p>
            <a:pPr lvl="1"/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Decision Making and Independent Judgment</a:t>
            </a:r>
          </a:p>
          <a:p>
            <a:pPr lvl="1"/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Responsibility for Policy Development</a:t>
            </a:r>
          </a:p>
          <a:p>
            <a:pPr lvl="1"/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Planning of Work</a:t>
            </a:r>
          </a:p>
          <a:p>
            <a:pPr lvl="1"/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Contact with Others</a:t>
            </a:r>
          </a:p>
          <a:p>
            <a:pPr lvl="1"/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Work of Others (Supervision Exercised)</a:t>
            </a:r>
          </a:p>
          <a:p>
            <a:pPr lvl="1"/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Working Conditions</a:t>
            </a:r>
          </a:p>
          <a:p>
            <a:pPr lvl="1"/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Use of Technology/Specialized Equipment</a:t>
            </a:r>
          </a:p>
          <a:p>
            <a:pPr lvl="1"/>
            <a:endParaRPr lang="en-US" altLang="en-US" dirty="0"/>
          </a:p>
        </p:txBody>
      </p:sp>
      <p:sp>
        <p:nvSpPr>
          <p:cNvPr id="14340" name="Slide Number Placeholder 4">
            <a:extLst>
              <a:ext uri="{FF2B5EF4-FFF2-40B4-BE49-F238E27FC236}">
                <a16:creationId xmlns:a16="http://schemas.microsoft.com/office/drawing/2014/main" id="{353D9937-C16B-48C7-B311-64B6FB012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9D506B9-5701-4ED7-8464-30B1E539BBBA}" type="slidenum">
              <a:rPr lang="en-US" altLang="en-US" smtClean="0">
                <a:solidFill>
                  <a:schemeClr val="tx2"/>
                </a:solidFill>
                <a:latin typeface="Gill Sans MT" panose="020B0502020104020203" pitchFamily="34" charset="0"/>
              </a:rPr>
              <a:pPr/>
              <a:t>4</a:t>
            </a:fld>
            <a:endParaRPr lang="en-US" altLang="en-US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30B07F8B-04A1-4A34-B625-3C8238EF1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90600"/>
          </a:xfrm>
        </p:spPr>
        <p:txBody>
          <a:bodyPr/>
          <a:lstStyle/>
          <a:p>
            <a:pPr algn="ctr"/>
            <a:r>
              <a:rPr lang="en-US" altLang="en-US">
                <a:latin typeface="Calibri" panose="020F0502020204030204" pitchFamily="34" charset="0"/>
              </a:rPr>
              <a:t>Job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F81E9-ED28-4442-98E0-8A76EDC02A7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8229600" cy="4267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Positions were evaluated based on the information received by the Town and as a result of on-site interviews with at least one employee in each position.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Classification Plan was developed based on 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Internal Equity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– meaning how positions related to one another in Duxbury.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Some positions were reclassified as a result of the Job Evaluation.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New job titles were recommended in some instances.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Table 1 – Classification Plan. </a:t>
            </a:r>
          </a:p>
        </p:txBody>
      </p:sp>
      <p:sp>
        <p:nvSpPr>
          <p:cNvPr id="15364" name="Slide Number Placeholder 4">
            <a:extLst>
              <a:ext uri="{FF2B5EF4-FFF2-40B4-BE49-F238E27FC236}">
                <a16:creationId xmlns:a16="http://schemas.microsoft.com/office/drawing/2014/main" id="{2B7EF2A2-A6AB-46FD-855E-FDA5EE1CD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C81560B-05D9-4EFC-8843-D93689DE3801}" type="slidenum">
              <a:rPr lang="en-US" altLang="en-US" smtClean="0">
                <a:solidFill>
                  <a:schemeClr val="tx2"/>
                </a:solidFill>
                <a:latin typeface="Gill Sans MT" panose="020B0502020104020203" pitchFamily="34" charset="0"/>
              </a:rPr>
              <a:pPr/>
              <a:t>5</a:t>
            </a:fld>
            <a:endParaRPr lang="en-US" altLang="en-US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DF009DF-961D-4B63-AC2F-8461B69A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14400"/>
          </a:xfrm>
        </p:spPr>
        <p:txBody>
          <a:bodyPr/>
          <a:lstStyle/>
          <a:p>
            <a:pPr algn="ctr"/>
            <a:r>
              <a:rPr lang="en-US" altLang="en-US" dirty="0">
                <a:latin typeface="Calibri" panose="020F0502020204030204" pitchFamily="34" charset="0"/>
              </a:rPr>
              <a:t>External Equity – Market Competitiveness</a:t>
            </a:r>
          </a:p>
        </p:txBody>
      </p:sp>
      <p:sp>
        <p:nvSpPr>
          <p:cNvPr id="23555" name="Text Placeholder 3">
            <a:extLst>
              <a:ext uri="{FF2B5EF4-FFF2-40B4-BE49-F238E27FC236}">
                <a16:creationId xmlns:a16="http://schemas.microsoft.com/office/drawing/2014/main" id="{3D63C738-F39C-4FC1-B3FE-D0D09298820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31775" y="2338553"/>
            <a:ext cx="2743200" cy="2538248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Abington</a:t>
            </a:r>
          </a:p>
          <a:p>
            <a:pPr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Bourne</a:t>
            </a:r>
          </a:p>
          <a:p>
            <a:pPr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Bridgewater</a:t>
            </a:r>
          </a:p>
          <a:p>
            <a:pPr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Cohasset</a:t>
            </a:r>
          </a:p>
          <a:p>
            <a:pPr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Hanover</a:t>
            </a:r>
            <a:endParaRPr lang="en-US" altLang="en-US" dirty="0"/>
          </a:p>
        </p:txBody>
      </p:sp>
      <p:sp>
        <p:nvSpPr>
          <p:cNvPr id="17412" name="Content Placeholder 6">
            <a:extLst>
              <a:ext uri="{FF2B5EF4-FFF2-40B4-BE49-F238E27FC236}">
                <a16:creationId xmlns:a16="http://schemas.microsoft.com/office/drawing/2014/main" id="{25191395-3CA1-47AB-AFC8-C3A2BEC2385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3200400" y="2320968"/>
            <a:ext cx="2743200" cy="2843048"/>
          </a:xfrm>
        </p:spPr>
        <p:txBody>
          <a:bodyPr/>
          <a:lstStyle/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Hingham</a:t>
            </a:r>
          </a:p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Hull</a:t>
            </a:r>
          </a:p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Kingston</a:t>
            </a:r>
          </a:p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Marshfield</a:t>
            </a:r>
          </a:p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Milton</a:t>
            </a:r>
          </a:p>
          <a:p>
            <a:endParaRPr lang="en-US" altLang="en-US" sz="1600" dirty="0"/>
          </a:p>
        </p:txBody>
      </p:sp>
      <p:sp>
        <p:nvSpPr>
          <p:cNvPr id="17413" name="Slide Number Placeholder 5">
            <a:extLst>
              <a:ext uri="{FF2B5EF4-FFF2-40B4-BE49-F238E27FC236}">
                <a16:creationId xmlns:a16="http://schemas.microsoft.com/office/drawing/2014/main" id="{ECF32204-07BA-4834-A02B-334ADA8DE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F5F24A8-1136-47FC-AD65-2482281290D7}" type="slidenum">
              <a:rPr lang="en-US" altLang="en-US" smtClean="0">
                <a:solidFill>
                  <a:schemeClr val="tx2"/>
                </a:solidFill>
                <a:latin typeface="Gill Sans MT" panose="020B0502020104020203" pitchFamily="34" charset="0"/>
              </a:rPr>
              <a:pPr/>
              <a:t>6</a:t>
            </a:fld>
            <a:endParaRPr lang="en-US" altLang="en-US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C74A67-9D58-4DEE-AE39-868DDC0C8456}"/>
              </a:ext>
            </a:extLst>
          </p:cNvPr>
          <p:cNvSpPr txBox="1">
            <a:spLocks/>
          </p:cNvSpPr>
          <p:nvPr/>
        </p:nvSpPr>
        <p:spPr bwMode="auto">
          <a:xfrm>
            <a:off x="5943600" y="2320968"/>
            <a:ext cx="2743200" cy="2843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567A98"/>
              </a:buClr>
              <a:buSzPct val="70000"/>
              <a:buFont typeface="Wingdings" panose="05000000000000000000" pitchFamily="2" charset="2"/>
              <a:buChar char="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Norwell</a:t>
            </a:r>
          </a:p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Pembroke</a:t>
            </a:r>
          </a:p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Sandwich</a:t>
            </a:r>
          </a:p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Scituate</a:t>
            </a:r>
          </a:p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Stoughton</a:t>
            </a:r>
          </a:p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Wareham</a:t>
            </a:r>
          </a:p>
          <a:p>
            <a:pPr marL="0" indent="0">
              <a:buNone/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08FB1867-4D95-45BA-A0E2-D4313B9EA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90600"/>
          </a:xfrm>
        </p:spPr>
        <p:txBody>
          <a:bodyPr/>
          <a:lstStyle/>
          <a:p>
            <a:pPr algn="ctr"/>
            <a:r>
              <a:rPr lang="en-US" altLang="en-US" dirty="0">
                <a:latin typeface="Calibri" panose="020F0502020204030204" pitchFamily="34" charset="0"/>
              </a:rPr>
              <a:t>Salary Survey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21FDEA5E-5A79-45A1-BA59-2C01C570187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305800" cy="4495800"/>
          </a:xfrm>
        </p:spPr>
        <p:txBody>
          <a:bodyPr/>
          <a:lstStyle/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Data is collected through the use of a survey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Each position is defined to assist in gathering accurate data.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Salary data is reviewed to determine if information gathered is appropriate for the position surveyed.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Salary ranges are the preferred method to gather salary data.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Salary data gathered is the current market for the positions.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Appendix C (Salary) Detailed Salary Data. </a:t>
            </a:r>
            <a:endParaRPr lang="en-US" altLang="en-US" dirty="0"/>
          </a:p>
        </p:txBody>
      </p:sp>
      <p:sp>
        <p:nvSpPr>
          <p:cNvPr id="19460" name="Slide Number Placeholder 4">
            <a:extLst>
              <a:ext uri="{FF2B5EF4-FFF2-40B4-BE49-F238E27FC236}">
                <a16:creationId xmlns:a16="http://schemas.microsoft.com/office/drawing/2014/main" id="{58A14F39-763D-499A-BC2B-369ED5258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B52B9F1-401F-45AD-884E-3AD1697D3456}" type="slidenum">
              <a:rPr lang="en-US" altLang="en-US" smtClean="0">
                <a:solidFill>
                  <a:schemeClr val="tx2"/>
                </a:solidFill>
                <a:latin typeface="Gill Sans MT" panose="020B0502020104020203" pitchFamily="34" charset="0"/>
              </a:rPr>
              <a:pPr/>
              <a:t>7</a:t>
            </a:fld>
            <a:endParaRPr lang="en-US" altLang="en-US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9491B465-2275-4C77-8239-E63973673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5" y="1066800"/>
            <a:ext cx="8229600" cy="990600"/>
          </a:xfrm>
        </p:spPr>
        <p:txBody>
          <a:bodyPr/>
          <a:lstStyle/>
          <a:p>
            <a:pPr algn="ctr"/>
            <a:r>
              <a:rPr lang="en-US" altLang="en-US">
                <a:latin typeface="Calibri" panose="020F0502020204030204" pitchFamily="34" charset="0"/>
              </a:rPr>
              <a:t>Proposed Compensation Plan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0DAE6D9C-8BF6-4C62-9F80-E496D06D72F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419600"/>
          </a:xfrm>
        </p:spPr>
        <p:txBody>
          <a:bodyPr/>
          <a:lstStyle/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Compensation rates are calculated at the 60</a:t>
            </a:r>
            <a:r>
              <a:rPr lang="en-US" alt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percentile of the salaries of the municipalities surveyed – Table 2.</a:t>
            </a:r>
          </a:p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Pay ranges and pay plans have been calculated at the 60</a:t>
            </a:r>
            <a:r>
              <a:rPr lang="en-US" alt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percentile – Table 3.</a:t>
            </a:r>
          </a:p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15 Grades in the Proposed Compensation Plan: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Grades 1 – 4: 	Administrative and Technical Staff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Grades 5 – 11: 	Supervisors and Advanced Technical Staff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Grades 12 – 15: 	Directors and Senior Managers </a:t>
            </a:r>
          </a:p>
          <a:p>
            <a:endParaRPr lang="en-US" altLang="en-US" dirty="0"/>
          </a:p>
          <a:p>
            <a:endParaRPr lang="en-US" altLang="en-US" dirty="0"/>
          </a:p>
          <a:p>
            <a:pPr lvl="1">
              <a:buFont typeface="Wingdings 3" panose="05040102010807070707" pitchFamily="18" charset="2"/>
              <a:buNone/>
            </a:pPr>
            <a:endParaRPr lang="en-US" altLang="en-US" dirty="0"/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D1119240-2366-4C2F-81E0-6D41D448B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0FB777B-E02E-4886-8FE3-19614D18C2F3}" type="slidenum">
              <a:rPr lang="en-US" altLang="en-US" smtClean="0">
                <a:solidFill>
                  <a:schemeClr val="tx2"/>
                </a:solidFill>
                <a:latin typeface="Gill Sans MT" panose="020B0502020104020203" pitchFamily="34" charset="0"/>
              </a:rPr>
              <a:pPr/>
              <a:t>8</a:t>
            </a:fld>
            <a:endParaRPr lang="en-US" altLang="en-US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9491B465-2275-4C77-8239-E63973673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5" y="1066800"/>
            <a:ext cx="8229600" cy="990600"/>
          </a:xfrm>
        </p:spPr>
        <p:txBody>
          <a:bodyPr/>
          <a:lstStyle/>
          <a:p>
            <a:pPr algn="ctr"/>
            <a:r>
              <a:rPr lang="en-US" altLang="en-US">
                <a:latin typeface="Calibri" panose="020F0502020204030204" pitchFamily="34" charset="0"/>
              </a:rPr>
              <a:t>Proposed Compensation Plan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0DAE6D9C-8BF6-4C62-9F80-E496D06D72F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199" y="2057400"/>
            <a:ext cx="8226425" cy="4419600"/>
          </a:xfrm>
        </p:spPr>
        <p:txBody>
          <a:bodyPr/>
          <a:lstStyle/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The Town will develop a defined increment plan based on the recommended salary ranges. </a:t>
            </a:r>
          </a:p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There is a 7.5% gradation between Grades 1 – 4, a 5% gradation between Grades 5 – 11, and a 12.5% gradation between Grades 12 – 15. </a:t>
            </a:r>
          </a:p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Grades 1 – 11 have a 30% range spread from minimum to maximum. Grades 12 – 15 have a 40% range spread from minimum to maximum.</a:t>
            </a:r>
          </a:p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Any positions with personal employment contracts were not assigned to pay grades. </a:t>
            </a:r>
            <a:endParaRPr lang="en-US" altLang="en-US" dirty="0"/>
          </a:p>
          <a:p>
            <a:pPr lvl="1">
              <a:buFont typeface="Wingdings 3" panose="05040102010807070707" pitchFamily="18" charset="2"/>
              <a:buNone/>
            </a:pPr>
            <a:endParaRPr lang="en-US" altLang="en-US" dirty="0"/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D1119240-2366-4C2F-81E0-6D41D448B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0FB777B-E02E-4886-8FE3-19614D18C2F3}" type="slidenum">
              <a:rPr lang="en-US" altLang="en-US" smtClean="0">
                <a:solidFill>
                  <a:schemeClr val="tx2"/>
                </a:solidFill>
                <a:latin typeface="Gill Sans MT" panose="020B0502020104020203" pitchFamily="34" charset="0"/>
              </a:rPr>
              <a:pPr/>
              <a:t>9</a:t>
            </a:fld>
            <a:endParaRPr lang="en-US" altLang="en-US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33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vHR Powerpoint">
  <a:themeElements>
    <a:clrScheme name="Custom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00581D"/>
      </a:accent1>
      <a:accent2>
        <a:srgbClr val="638BA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GovHR Powerpoint</Template>
  <TotalTime>6769</TotalTime>
  <Words>683</Words>
  <Application>Microsoft Office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Bookman Old Style</vt:lpstr>
      <vt:lpstr>Calibri</vt:lpstr>
      <vt:lpstr>Gill Sans MT</vt:lpstr>
      <vt:lpstr>Wingdings</vt:lpstr>
      <vt:lpstr>Wingdings 3</vt:lpstr>
      <vt:lpstr>GovHR Powerpoint</vt:lpstr>
      <vt:lpstr>Town of Duxbury, MA Classification and Compensation Study</vt:lpstr>
      <vt:lpstr>Outline</vt:lpstr>
      <vt:lpstr>Scope of Work and Process</vt:lpstr>
      <vt:lpstr>Job Evaluation</vt:lpstr>
      <vt:lpstr>Job Evaluation</vt:lpstr>
      <vt:lpstr>External Equity – Market Competitiveness</vt:lpstr>
      <vt:lpstr>Salary Survey</vt:lpstr>
      <vt:lpstr>Proposed Compensation Plan</vt:lpstr>
      <vt:lpstr>Proposed Compensation Plan</vt:lpstr>
      <vt:lpstr>Implementation of Classification and Compensation Plans</vt:lpstr>
      <vt:lpstr>Future Administration of the Plan</vt:lpstr>
      <vt:lpstr>Town of Duxbury, MA  Classification and Compensation Study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Path – What’s Yours?</dc:title>
  <dc:creator>GovTempsUSA</dc:creator>
  <cp:lastModifiedBy>Jeannie Horne</cp:lastModifiedBy>
  <cp:revision>665</cp:revision>
  <dcterms:created xsi:type="dcterms:W3CDTF">2014-05-05T19:34:59Z</dcterms:created>
  <dcterms:modified xsi:type="dcterms:W3CDTF">2021-12-02T22:05:36Z</dcterms:modified>
</cp:coreProperties>
</file>