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412" r:id="rId2"/>
    <p:sldId id="546" r:id="rId3"/>
    <p:sldId id="556" r:id="rId4"/>
    <p:sldId id="557" r:id="rId5"/>
    <p:sldId id="2873" r:id="rId6"/>
    <p:sldId id="553" r:id="rId7"/>
    <p:sldId id="544" r:id="rId8"/>
    <p:sldId id="287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60" d="100"/>
          <a:sy n="60" d="100"/>
        </p:scale>
        <p:origin x="90" y="7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6590FD-E6EA-4244-996F-052C8550AD02}" type="datetimeFigureOut">
              <a:rPr lang="en-US" smtClean="0"/>
              <a:t>10/11/2023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C11125-DD3F-49FD-9082-13097DDBF7E6}" type="slidenum">
              <a:rPr lang="en-US" smtClean="0"/>
              <a:t>‹#›</a:t>
            </a:fld>
            <a:endParaRPr lang="en-US"/>
          </a:p>
        </p:txBody>
      </p:sp>
    </p:spTree>
    <p:extLst>
      <p:ext uri="{BB962C8B-B14F-4D97-AF65-F5344CB8AC3E}">
        <p14:creationId xmlns:p14="http://schemas.microsoft.com/office/powerpoint/2010/main" val="1856205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Let’s compare some benefits on the </a:t>
            </a:r>
            <a:r>
              <a:rPr kumimoji="0" lang="en-US" altLang="en-US" sz="1200" b="0" i="0" u="none" strike="noStrike" kern="1200" cap="none" spc="0" normalizeH="0" baseline="0" noProof="0" dirty="0">
                <a:ln>
                  <a:noFill/>
                </a:ln>
                <a:solidFill>
                  <a:srgbClr val="000000"/>
                </a:solidFill>
                <a:effectLst/>
                <a:uLnTx/>
                <a:uFillTx/>
                <a:latin typeface="Arial" pitchFamily="34" charset="0"/>
                <a:ea typeface="MS PGothic" panose="020B0600070205080204" pitchFamily="34" charset="-128"/>
                <a:cs typeface="+mn-cs"/>
              </a:rPr>
              <a:t>Medicare PPO Blue </a:t>
            </a:r>
            <a:r>
              <a:rPr kumimoji="0" lang="en-US" altLang="en-US" sz="1200" b="0" i="0" u="none" strike="noStrike" kern="1200" cap="none" spc="0" normalizeH="0" baseline="0" noProof="0" dirty="0" err="1">
                <a:ln>
                  <a:noFill/>
                </a:ln>
                <a:solidFill>
                  <a:srgbClr val="000000"/>
                </a:solidFill>
                <a:effectLst/>
                <a:uLnTx/>
                <a:uFillTx/>
                <a:latin typeface="Arial" pitchFamily="34" charset="0"/>
                <a:ea typeface="MS PGothic" panose="020B0600070205080204" pitchFamily="34" charset="-128"/>
                <a:cs typeface="+mn-cs"/>
              </a:rPr>
              <a:t>FreedomRX</a:t>
            </a:r>
            <a:r>
              <a:rPr kumimoji="0" lang="en-US" altLang="en-US" sz="1200" b="0" i="0" u="none" strike="noStrike" kern="1200" cap="none" spc="0" normalizeH="0" baseline="0" noProof="0" dirty="0">
                <a:ln>
                  <a:noFill/>
                </a:ln>
                <a:solidFill>
                  <a:srgbClr val="000000"/>
                </a:solidFill>
                <a:effectLst/>
                <a:uLnTx/>
                <a:uFillTx/>
                <a:latin typeface="Arial" pitchFamily="34" charset="0"/>
                <a:ea typeface="MS PGothic" panose="020B0600070205080204" pitchFamily="34" charset="-128"/>
                <a:cs typeface="+mn-cs"/>
              </a:rPr>
              <a:t> plan to a Medex plan. As you can see, there are no out-of-pockets costs for any of these benefits whether you see an In-Network provider or you go out of the Network.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4" name="Date Placeholder 3"/>
          <p:cNvSpPr>
            <a:spLocks noGrp="1"/>
          </p:cNvSpPr>
          <p:nvPr>
            <p:ph type="dt" idx="1"/>
          </p:nvPr>
        </p:nvSpPr>
        <p:spPr/>
        <p:txBody>
          <a:bodyPr/>
          <a:lstStyle/>
          <a:p>
            <a:pPr>
              <a:defRPr/>
            </a:pPr>
            <a:r>
              <a:rPr lang="en-US"/>
              <a:t>2/9/2016</a:t>
            </a:r>
          </a:p>
        </p:txBody>
      </p:sp>
      <p:sp>
        <p:nvSpPr>
          <p:cNvPr id="5" name="Slide Number Placeholder 4"/>
          <p:cNvSpPr>
            <a:spLocks noGrp="1"/>
          </p:cNvSpPr>
          <p:nvPr>
            <p:ph type="sldNum" sz="quarter" idx="5"/>
          </p:nvPr>
        </p:nvSpPr>
        <p:spPr/>
        <p:txBody>
          <a:bodyPr/>
          <a:lstStyle/>
          <a:p>
            <a:pPr>
              <a:defRPr/>
            </a:pPr>
            <a:fld id="{94228AB9-9B89-4876-849B-77CEC0A44651}" type="slidenum">
              <a:rPr lang="en-US" altLang="en-US" smtClean="0"/>
              <a:pPr>
                <a:defRPr/>
              </a:pPr>
              <a:t>1</a:t>
            </a:fld>
            <a:endParaRPr lang="en-US" altLang="en-US"/>
          </a:p>
        </p:txBody>
      </p:sp>
    </p:spTree>
    <p:extLst>
      <p:ext uri="{BB962C8B-B14F-4D97-AF65-F5344CB8AC3E}">
        <p14:creationId xmlns:p14="http://schemas.microsoft.com/office/powerpoint/2010/main" val="1235108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As a </a:t>
            </a:r>
            <a:r>
              <a:rPr kumimoji="0" lang="en-US" altLang="en-US" sz="1200" b="0" i="0" u="none" strike="noStrike" kern="1200" cap="none" spc="0" normalizeH="0" baseline="0" noProof="0" dirty="0">
                <a:ln>
                  <a:noFill/>
                </a:ln>
                <a:solidFill>
                  <a:srgbClr val="000000"/>
                </a:solidFill>
                <a:effectLst/>
                <a:uLnTx/>
                <a:uFillTx/>
                <a:latin typeface="Arial" pitchFamily="34" charset="0"/>
                <a:ea typeface="MS PGothic" panose="020B0600070205080204" pitchFamily="34" charset="-128"/>
                <a:cs typeface="+mn-cs"/>
              </a:rPr>
              <a:t>Medicare PPO Blue </a:t>
            </a:r>
            <a:r>
              <a:rPr kumimoji="0" lang="en-US" altLang="en-US" sz="1200" b="0" i="0" u="none" strike="noStrike" kern="1200" cap="none" spc="0" normalizeH="0" baseline="0" noProof="0" dirty="0" err="1">
                <a:ln>
                  <a:noFill/>
                </a:ln>
                <a:solidFill>
                  <a:srgbClr val="000000"/>
                </a:solidFill>
                <a:effectLst/>
                <a:uLnTx/>
                <a:uFillTx/>
                <a:latin typeface="Arial" pitchFamily="34" charset="0"/>
                <a:ea typeface="MS PGothic" panose="020B0600070205080204" pitchFamily="34" charset="-128"/>
                <a:cs typeface="+mn-cs"/>
              </a:rPr>
              <a:t>FreedomRX</a:t>
            </a:r>
            <a:r>
              <a:rPr kumimoji="0" lang="en-US" altLang="en-US" sz="1200" b="0" i="0" u="none" strike="noStrike" kern="1200" cap="none" spc="0" normalizeH="0" baseline="0" noProof="0" dirty="0">
                <a:ln>
                  <a:noFill/>
                </a:ln>
                <a:solidFill>
                  <a:srgbClr val="000000"/>
                </a:solidFill>
                <a:effectLst/>
                <a:uLnTx/>
                <a:uFillTx/>
                <a:latin typeface="Arial" pitchFamily="34" charset="0"/>
                <a:ea typeface="MS PGothic" panose="020B0600070205080204" pitchFamily="34" charset="-128"/>
                <a:cs typeface="+mn-cs"/>
              </a:rPr>
              <a:t> member, you have additional benefits available to you.  Many of the additional benefits are not covered on a traditional </a:t>
            </a:r>
            <a:r>
              <a:rPr kumimoji="0" lang="en-US" altLang="en-US" sz="1200" b="1" i="1" u="sng" strike="noStrike" kern="1200" cap="none" spc="0" normalizeH="0" baseline="0" noProof="0" dirty="0">
                <a:ln>
                  <a:noFill/>
                </a:ln>
                <a:solidFill>
                  <a:srgbClr val="000000"/>
                </a:solidFill>
                <a:effectLst/>
                <a:uLnTx/>
                <a:uFillTx/>
                <a:latin typeface="Arial" pitchFamily="34" charset="0"/>
                <a:ea typeface="MS PGothic" panose="020B0600070205080204" pitchFamily="34" charset="-128"/>
                <a:cs typeface="+mn-cs"/>
              </a:rPr>
              <a:t>Medicare Supplement</a:t>
            </a:r>
            <a:r>
              <a:rPr kumimoji="0" lang="en-US" altLang="en-US" sz="1200" b="0" i="0" u="none" strike="noStrike" kern="1200" cap="none" spc="0" normalizeH="0" baseline="0" noProof="0" dirty="0">
                <a:ln>
                  <a:noFill/>
                </a:ln>
                <a:solidFill>
                  <a:srgbClr val="000000"/>
                </a:solidFill>
                <a:effectLst/>
                <a:uLnTx/>
                <a:uFillTx/>
                <a:latin typeface="Arial" pitchFamily="34" charset="0"/>
                <a:ea typeface="MS PGothic" panose="020B0600070205080204" pitchFamily="34" charset="-128"/>
                <a:cs typeface="+mn-cs"/>
              </a:rPr>
              <a:t> plan, like Medex.</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itchFamily="34" charset="0"/>
                <a:ea typeface="MS PGothic" panose="020B0600070205080204" pitchFamily="34" charset="-128"/>
                <a:cs typeface="+mn-cs"/>
              </a:rPr>
              <a:t>There is full coverage for annual routine physicals.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itchFamily="34" charset="0"/>
                <a:ea typeface="MS PGothic" panose="020B0600070205080204" pitchFamily="34" charset="-128"/>
                <a:cs typeface="+mn-cs"/>
              </a:rPr>
              <a:t>There is coverage for annual hearing exams.  Save money by going to a </a:t>
            </a:r>
            <a:r>
              <a:rPr kumimoji="0" lang="en-US" altLang="en-US" sz="1200" b="0" i="0" u="none" strike="noStrike" kern="1200" cap="none" spc="0" normalizeH="0" baseline="0" noProof="0" dirty="0" err="1">
                <a:ln>
                  <a:noFill/>
                </a:ln>
                <a:solidFill>
                  <a:srgbClr val="000000"/>
                </a:solidFill>
                <a:effectLst/>
                <a:uLnTx/>
                <a:uFillTx/>
                <a:latin typeface="Arial" pitchFamily="34" charset="0"/>
                <a:ea typeface="MS PGothic" panose="020B0600070205080204" pitchFamily="34" charset="-128"/>
                <a:cs typeface="+mn-cs"/>
              </a:rPr>
              <a:t>TruHearing</a:t>
            </a:r>
            <a:r>
              <a:rPr kumimoji="0" lang="en-US" altLang="en-US" sz="1200" b="0" i="0" u="none" strike="noStrike" kern="1200" cap="none" spc="0" normalizeH="0" baseline="0" noProof="0" dirty="0">
                <a:ln>
                  <a:noFill/>
                </a:ln>
                <a:solidFill>
                  <a:srgbClr val="000000"/>
                </a:solidFill>
                <a:effectLst/>
                <a:uLnTx/>
                <a:uFillTx/>
                <a:latin typeface="Arial" pitchFamily="34" charset="0"/>
                <a:ea typeface="MS PGothic" panose="020B0600070205080204" pitchFamily="34" charset="-128"/>
                <a:cs typeface="+mn-cs"/>
              </a:rPr>
              <a:t> provider or pay a $45 copay at other providers.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itchFamily="34" charset="0"/>
                <a:ea typeface="MS PGothic" panose="020B0600070205080204" pitchFamily="34" charset="-128"/>
                <a:cs typeface="+mn-cs"/>
              </a:rPr>
              <a:t>There are </a:t>
            </a:r>
            <a:r>
              <a:rPr kumimoji="0" lang="en-US" altLang="en-US" sz="1200" b="0" i="0" u="none" strike="noStrike" kern="1200" cap="none" spc="0" normalizeH="0" baseline="0" noProof="0" dirty="0" err="1">
                <a:ln>
                  <a:noFill/>
                </a:ln>
                <a:solidFill>
                  <a:srgbClr val="000000"/>
                </a:solidFill>
                <a:effectLst/>
                <a:uLnTx/>
                <a:uFillTx/>
                <a:latin typeface="Arial" pitchFamily="34" charset="0"/>
                <a:ea typeface="MS PGothic" panose="020B0600070205080204" pitchFamily="34" charset="-128"/>
                <a:cs typeface="+mn-cs"/>
              </a:rPr>
              <a:t>TruHearing</a:t>
            </a:r>
            <a:r>
              <a:rPr kumimoji="0" lang="en-US" altLang="en-US" sz="1200" b="0" i="0" u="none" strike="noStrike" kern="1200" cap="none" spc="0" normalizeH="0" baseline="0" noProof="0" dirty="0">
                <a:ln>
                  <a:noFill/>
                </a:ln>
                <a:solidFill>
                  <a:srgbClr val="000000"/>
                </a:solidFill>
                <a:effectLst/>
                <a:uLnTx/>
                <a:uFillTx/>
                <a:latin typeface="Arial" pitchFamily="34" charset="0"/>
                <a:ea typeface="MS PGothic" panose="020B0600070205080204" pitchFamily="34" charset="-128"/>
                <a:cs typeface="+mn-cs"/>
              </a:rPr>
              <a:t> Hearing aids available for $699 or $999.</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itchFamily="34" charset="0"/>
                <a:ea typeface="MS PGothic" panose="020B0600070205080204" pitchFamily="34" charset="-128"/>
                <a:cs typeface="+mn-cs"/>
              </a:rPr>
              <a:t>The Medicare PPO Blue Freedom RX plan provides coverage for Routine Dental and Routine Vision exams at no charge in-network or $45 Out-of-Network.</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itchFamily="34" charset="0"/>
                <a:ea typeface="MS PGothic" panose="020B0600070205080204" pitchFamily="34" charset="-128"/>
                <a:cs typeface="+mn-cs"/>
              </a:rPr>
              <a:t>And members who are purchasing eyeglasses or vision supplies have up to a $200 allowance, once every </a:t>
            </a:r>
            <a:r>
              <a:rPr kumimoji="0" lang="en-US" altLang="en-US" sz="1200" b="0" i="0" u="none" strike="noStrike" kern="1200" cap="none" spc="0" normalizeH="0" baseline="0" noProof="0" dirty="0">
                <a:ln>
                  <a:noFill/>
                </a:ln>
                <a:solidFill>
                  <a:srgbClr val="000000"/>
                </a:solidFill>
                <a:effectLst/>
                <a:highlight>
                  <a:srgbClr val="FFFF00"/>
                </a:highlight>
                <a:uLnTx/>
                <a:uFillTx/>
                <a:latin typeface="Arial" pitchFamily="34" charset="0"/>
                <a:ea typeface="MS PGothic" panose="020B0600070205080204" pitchFamily="34" charset="-128"/>
                <a:cs typeface="+mn-cs"/>
              </a:rPr>
              <a:t>24</a:t>
            </a:r>
            <a:r>
              <a:rPr kumimoji="0" lang="en-US" altLang="en-US" sz="1200" b="0" i="0" u="none" strike="noStrike" kern="1200" cap="none" spc="0" normalizeH="0" baseline="0" noProof="0" dirty="0">
                <a:ln>
                  <a:noFill/>
                </a:ln>
                <a:solidFill>
                  <a:srgbClr val="000000"/>
                </a:solidFill>
                <a:effectLst/>
                <a:uLnTx/>
                <a:uFillTx/>
                <a:latin typeface="Arial" pitchFamily="34" charset="0"/>
                <a:ea typeface="MS PGothic" panose="020B0600070205080204" pitchFamily="34" charset="-128"/>
                <a:cs typeface="+mn-cs"/>
              </a:rPr>
              <a:t> months.</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itchFamily="34" charset="0"/>
                <a:ea typeface="MS PGothic" panose="020B0600070205080204" pitchFamily="34" charset="-128"/>
                <a:cs typeface="+mn-cs"/>
              </a:rPr>
              <a:t>Learn to live &lt;&gt;</a:t>
            </a:r>
          </a:p>
        </p:txBody>
      </p:sp>
      <p:sp>
        <p:nvSpPr>
          <p:cNvPr id="4" name="Date Placeholder 3"/>
          <p:cNvSpPr>
            <a:spLocks noGrp="1"/>
          </p:cNvSpPr>
          <p:nvPr>
            <p:ph type="dt" idx="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itchFamily="34" charset="0"/>
                <a:ea typeface="+mn-ea"/>
                <a:cs typeface="+mn-cs"/>
              </a:rPr>
              <a:t>2/9/2016</a:t>
            </a:r>
          </a:p>
        </p:txBody>
      </p:sp>
      <p:sp>
        <p:nvSpPr>
          <p:cNvPr id="5" name="Slide Number Placeholder 4"/>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4228AB9-9B89-4876-849B-77CEC0A44651}" type="slidenum">
              <a:rPr kumimoji="0" lang="en-US" altLang="en-US" sz="1200" b="0" i="0" u="none" strike="noStrike" kern="1200" cap="none" spc="0" normalizeH="0" baseline="0" noProof="0" smtClean="0">
                <a:ln>
                  <a:noFill/>
                </a:ln>
                <a:solidFill>
                  <a:prstClr val="black"/>
                </a:solidFill>
                <a:effectLst/>
                <a:uLnTx/>
                <a:uFillTx/>
                <a:latin typeface="Calibri"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Calibri" pitchFamily="34" charset="0"/>
              <a:ea typeface="+mn-ea"/>
              <a:cs typeface="+mn-cs"/>
            </a:endParaRPr>
          </a:p>
        </p:txBody>
      </p:sp>
    </p:spTree>
    <p:extLst>
      <p:ext uri="{BB962C8B-B14F-4D97-AF65-F5344CB8AC3E}">
        <p14:creationId xmlns:p14="http://schemas.microsoft.com/office/powerpoint/2010/main" val="23470399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a:t>Out-of-Network providers need to participate with Medicare.</a:t>
            </a:r>
          </a:p>
          <a:p>
            <a:endParaRPr lang="en-US" dirty="0"/>
          </a:p>
        </p:txBody>
      </p:sp>
      <p:sp>
        <p:nvSpPr>
          <p:cNvPr id="4" name="Date Placeholder 3"/>
          <p:cNvSpPr>
            <a:spLocks noGrp="1"/>
          </p:cNvSpPr>
          <p:nvPr>
            <p:ph type="dt" idx="1"/>
          </p:nvPr>
        </p:nvSpPr>
        <p:spPr/>
        <p:txBody>
          <a:bodyPr/>
          <a:lstStyle/>
          <a:p>
            <a:pPr>
              <a:defRPr/>
            </a:pPr>
            <a:r>
              <a:rPr lang="en-US"/>
              <a:t>2/9/2016</a:t>
            </a:r>
            <a:endParaRPr lang="en-US" dirty="0"/>
          </a:p>
        </p:txBody>
      </p:sp>
      <p:sp>
        <p:nvSpPr>
          <p:cNvPr id="5" name="Slide Number Placeholder 4"/>
          <p:cNvSpPr>
            <a:spLocks noGrp="1"/>
          </p:cNvSpPr>
          <p:nvPr>
            <p:ph type="sldNum" sz="quarter" idx="5"/>
          </p:nvPr>
        </p:nvSpPr>
        <p:spPr/>
        <p:txBody>
          <a:bodyPr/>
          <a:lstStyle/>
          <a:p>
            <a:pPr>
              <a:defRPr/>
            </a:pPr>
            <a:fld id="{94228AB9-9B89-4876-849B-77CEC0A44651}" type="slidenum">
              <a:rPr lang="en-US" altLang="en-US" smtClean="0"/>
              <a:pPr>
                <a:defRPr/>
              </a:pPr>
              <a:t>3</a:t>
            </a:fld>
            <a:endParaRPr lang="en-US" altLang="en-US" dirty="0"/>
          </a:p>
        </p:txBody>
      </p:sp>
    </p:spTree>
    <p:extLst>
      <p:ext uri="{BB962C8B-B14F-4D97-AF65-F5344CB8AC3E}">
        <p14:creationId xmlns:p14="http://schemas.microsoft.com/office/powerpoint/2010/main" val="19946423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r>
              <a:rPr lang="en-US"/>
              <a:t>2/9/2016</a:t>
            </a:r>
            <a:endParaRPr lang="en-US" dirty="0"/>
          </a:p>
        </p:txBody>
      </p:sp>
      <p:sp>
        <p:nvSpPr>
          <p:cNvPr id="5" name="Slide Number Placeholder 4"/>
          <p:cNvSpPr>
            <a:spLocks noGrp="1"/>
          </p:cNvSpPr>
          <p:nvPr>
            <p:ph type="sldNum" sz="quarter" idx="5"/>
          </p:nvPr>
        </p:nvSpPr>
        <p:spPr/>
        <p:txBody>
          <a:bodyPr/>
          <a:lstStyle/>
          <a:p>
            <a:pPr>
              <a:defRPr/>
            </a:pPr>
            <a:fld id="{94228AB9-9B89-4876-849B-77CEC0A44651}" type="slidenum">
              <a:rPr lang="en-US" altLang="en-US" smtClean="0"/>
              <a:pPr>
                <a:defRPr/>
              </a:pPr>
              <a:t>4</a:t>
            </a:fld>
            <a:endParaRPr lang="en-US" altLang="en-US" dirty="0"/>
          </a:p>
        </p:txBody>
      </p:sp>
    </p:spTree>
    <p:extLst>
      <p:ext uri="{BB962C8B-B14F-4D97-AF65-F5344CB8AC3E}">
        <p14:creationId xmlns:p14="http://schemas.microsoft.com/office/powerpoint/2010/main" val="3851256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
          </p:nvPr>
        </p:nvSpPr>
        <p:spPr/>
        <p:txBody>
          <a:bodyPr/>
          <a:lstStyle/>
          <a:p>
            <a:pPr>
              <a:defRPr/>
            </a:pPr>
            <a:r>
              <a:rPr lang="en-US"/>
              <a:t>2/9/2016</a:t>
            </a:r>
            <a:endParaRPr lang="en-US" dirty="0"/>
          </a:p>
        </p:txBody>
      </p:sp>
      <p:sp>
        <p:nvSpPr>
          <p:cNvPr id="5" name="Slide Number Placeholder 4"/>
          <p:cNvSpPr>
            <a:spLocks noGrp="1"/>
          </p:cNvSpPr>
          <p:nvPr>
            <p:ph type="sldNum" sz="quarter" idx="5"/>
          </p:nvPr>
        </p:nvSpPr>
        <p:spPr/>
        <p:txBody>
          <a:bodyPr/>
          <a:lstStyle/>
          <a:p>
            <a:pPr>
              <a:defRPr/>
            </a:pPr>
            <a:fld id="{94228AB9-9B89-4876-849B-77CEC0A44651}" type="slidenum">
              <a:rPr lang="en-US" altLang="en-US" smtClean="0"/>
              <a:pPr>
                <a:defRPr/>
              </a:pPr>
              <a:t>5</a:t>
            </a:fld>
            <a:endParaRPr lang="en-US" altLang="en-US" dirty="0"/>
          </a:p>
        </p:txBody>
      </p:sp>
    </p:spTree>
    <p:extLst>
      <p:ext uri="{BB962C8B-B14F-4D97-AF65-F5344CB8AC3E}">
        <p14:creationId xmlns:p14="http://schemas.microsoft.com/office/powerpoint/2010/main" val="1671062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Save even more on prescriptions by using mail service Pay two times the copay of a 30 day retail supply for a 90 day supply delivered right to your home. </a:t>
            </a:r>
          </a:p>
        </p:txBody>
      </p:sp>
      <p:sp>
        <p:nvSpPr>
          <p:cNvPr id="4" name="Date Placeholder 3"/>
          <p:cNvSpPr>
            <a:spLocks noGrp="1"/>
          </p:cNvSpPr>
          <p:nvPr>
            <p:ph type="dt" idx="1"/>
          </p:nvPr>
        </p:nvSpPr>
        <p:spPr/>
        <p:txBody>
          <a:bodyPr/>
          <a:lstStyle/>
          <a:p>
            <a:pPr>
              <a:defRPr/>
            </a:pPr>
            <a:r>
              <a:rPr lang="en-US"/>
              <a:t>2/9/2016</a:t>
            </a:r>
            <a:endParaRPr lang="en-US" dirty="0"/>
          </a:p>
        </p:txBody>
      </p:sp>
      <p:sp>
        <p:nvSpPr>
          <p:cNvPr id="5" name="Slide Number Placeholder 4"/>
          <p:cNvSpPr>
            <a:spLocks noGrp="1"/>
          </p:cNvSpPr>
          <p:nvPr>
            <p:ph type="sldNum" sz="quarter" idx="5"/>
          </p:nvPr>
        </p:nvSpPr>
        <p:spPr/>
        <p:txBody>
          <a:bodyPr/>
          <a:lstStyle/>
          <a:p>
            <a:pPr>
              <a:defRPr/>
            </a:pPr>
            <a:fld id="{94228AB9-9B89-4876-849B-77CEC0A44651}" type="slidenum">
              <a:rPr lang="en-US" altLang="en-US" smtClean="0"/>
              <a:pPr>
                <a:defRPr/>
              </a:pPr>
              <a:t>6</a:t>
            </a:fld>
            <a:endParaRPr lang="en-US" altLang="en-US" dirty="0"/>
          </a:p>
        </p:txBody>
      </p:sp>
    </p:spTree>
    <p:extLst>
      <p:ext uri="{BB962C8B-B14F-4D97-AF65-F5344CB8AC3E}">
        <p14:creationId xmlns:p14="http://schemas.microsoft.com/office/powerpoint/2010/main" val="2988642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In addition to the other great benefits Medicare PPO Blue </a:t>
            </a:r>
            <a:r>
              <a:rPr kumimoji="0" lang="en-US" altLang="en-US" sz="1200" b="0" i="0" u="none" strike="noStrike" kern="1200" cap="none" spc="0" normalizeH="0" baseline="0" noProof="0" dirty="0" err="1">
                <a:ln>
                  <a:noFill/>
                </a:ln>
                <a:solidFill>
                  <a:srgbClr val="000000"/>
                </a:solidFill>
                <a:effectLst/>
                <a:uLnTx/>
                <a:uFillTx/>
                <a:latin typeface="Arial" panose="020B0604020202020204" pitchFamily="34" charset="0"/>
                <a:ea typeface="ＭＳ Ｐゴシック" panose="020B0600070205080204" pitchFamily="34" charset="-128"/>
                <a:cs typeface="+mn-cs"/>
              </a:rPr>
              <a:t>FreedomRx</a:t>
            </a: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 provides, you can save money annually when you participate in a qualified fitness program and/or a qualified Weight-Loss program.  </a:t>
            </a:r>
          </a:p>
          <a:p>
            <a:pPr marL="0" marR="0" lvl="0" indent="0" algn="l" defTabSz="914400" rtl="0" eaLnBrk="0" fontAlgn="base" latinLnBrk="0" hangingPunct="0">
              <a:lnSpc>
                <a:spcPct val="100000"/>
              </a:lnSpc>
              <a:spcBef>
                <a:spcPct val="30000"/>
              </a:spcBef>
              <a:spcAft>
                <a:spcPct val="0"/>
              </a:spcAft>
              <a:buClrTx/>
              <a:buSzTx/>
              <a:buFontTx/>
              <a:buNone/>
              <a:tabLst/>
              <a:defRPr/>
            </a:pPr>
            <a:endPar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For the Fitness Reimbursement program, you are eligible for up to $150 for membership at either a full-service health club or fitness studio, in person or virtually or for Home Fitness Equipment.</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For the Weight Loss Reimbursement program, you are eligible each calendar year for up to $150 for any weight loss program that combines healthy eating, exercise, &amp; coaching sessions with certified health professionals.</a:t>
            </a:r>
          </a:p>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This is a standard benefit on Medicare PPO Blue </a:t>
            </a:r>
            <a:r>
              <a:rPr kumimoji="0" lang="en-US" altLang="en-US" sz="1200" b="0" i="0" u="none" strike="noStrike" kern="1200" cap="none" spc="0" normalizeH="0" baseline="0" noProof="0" dirty="0" err="1">
                <a:ln>
                  <a:noFill/>
                </a:ln>
                <a:solidFill>
                  <a:srgbClr val="000000"/>
                </a:solidFill>
                <a:effectLst/>
                <a:uLnTx/>
                <a:uFillTx/>
                <a:latin typeface="Arial" panose="020B0604020202020204" pitchFamily="34" charset="0"/>
                <a:ea typeface="ＭＳ Ｐゴシック" panose="020B0600070205080204" pitchFamily="34" charset="-128"/>
                <a:cs typeface="+mn-cs"/>
              </a:rPr>
              <a:t>FreedomRx</a:t>
            </a:r>
            <a:r>
              <a:rPr kumimoji="0" lang="en-US" altLang="en-US" sz="1200" b="0" i="0" u="none" strike="noStrike" kern="1200" cap="none" spc="0" normalizeH="0" baseline="0" noProof="0" dirty="0">
                <a:ln>
                  <a:noFill/>
                </a:ln>
                <a:solidFill>
                  <a:srgbClr val="000000"/>
                </a:solidFill>
                <a:effectLst/>
                <a:uLnTx/>
                <a:uFillTx/>
                <a:latin typeface="Arial" panose="020B0604020202020204" pitchFamily="34" charset="0"/>
                <a:ea typeface="ＭＳ Ｐゴシック" panose="020B0600070205080204" pitchFamily="34" charset="-128"/>
                <a:cs typeface="+mn-cs"/>
              </a:rPr>
              <a:t> that is included with no additional rider required,  but both benefits are available riders on Medex. </a:t>
            </a:r>
          </a:p>
        </p:txBody>
      </p:sp>
      <p:sp>
        <p:nvSpPr>
          <p:cNvPr id="4" name="Date Placeholder 3"/>
          <p:cNvSpPr>
            <a:spLocks noGrp="1"/>
          </p:cNvSpPr>
          <p:nvPr>
            <p:ph type="dt" idx="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prstClr val="black"/>
                </a:solidFill>
                <a:effectLst/>
                <a:uLnTx/>
                <a:uFillTx/>
                <a:latin typeface="Calibri" pitchFamily="34" charset="0"/>
                <a:ea typeface="+mn-ea"/>
                <a:cs typeface="+mn-cs"/>
              </a:rPr>
              <a:t>2/9/2016</a:t>
            </a:r>
          </a:p>
        </p:txBody>
      </p:sp>
      <p:sp>
        <p:nvSpPr>
          <p:cNvPr id="5" name="Slide Number Placeholder 4"/>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94228AB9-9B89-4876-849B-77CEC0A44651}" type="slidenum">
              <a:rPr kumimoji="0" lang="en-US" altLang="en-US" sz="1200" b="0" i="0" u="none" strike="noStrike" kern="1200" cap="none" spc="0" normalizeH="0" baseline="0" noProof="0" smtClean="0">
                <a:ln>
                  <a:noFill/>
                </a:ln>
                <a:solidFill>
                  <a:prstClr val="black"/>
                </a:solidFill>
                <a:effectLst/>
                <a:uLnTx/>
                <a:uFillTx/>
                <a:latin typeface="Calibri"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Calibri" pitchFamily="34" charset="0"/>
              <a:ea typeface="+mn-ea"/>
              <a:cs typeface="+mn-cs"/>
            </a:endParaRPr>
          </a:p>
        </p:txBody>
      </p:sp>
    </p:spTree>
    <p:extLst>
      <p:ext uri="{BB962C8B-B14F-4D97-AF65-F5344CB8AC3E}">
        <p14:creationId xmlns:p14="http://schemas.microsoft.com/office/powerpoint/2010/main" val="40950924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Learn to Live provides self-paced Cognitive Behavioral Therapy programs and personalized coaching members can use wherever and whenever they need it. The therapists are masters level in social work, psychology or counseling. Learn to live also includes on-demand webinars that address a variety of topics including resilience, stress and time management, sleep, perfectionism, substance abuse and panic. </a:t>
            </a:r>
          </a:p>
        </p:txBody>
      </p:sp>
      <p:sp>
        <p:nvSpPr>
          <p:cNvPr id="4" name="Date Placeholder 3"/>
          <p:cNvSpPr>
            <a:spLocks noGrp="1"/>
          </p:cNvSpPr>
          <p:nvPr>
            <p:ph type="dt" idx="1"/>
          </p:nvPr>
        </p:nvSpPr>
        <p:spPr/>
        <p:txBody>
          <a:bodyPr/>
          <a:lstStyle/>
          <a:p>
            <a:pPr>
              <a:defRPr/>
            </a:pPr>
            <a:r>
              <a:rPr lang="en-US"/>
              <a:t>2/9/2016</a:t>
            </a:r>
            <a:endParaRPr lang="en-US" dirty="0"/>
          </a:p>
        </p:txBody>
      </p:sp>
      <p:sp>
        <p:nvSpPr>
          <p:cNvPr id="5" name="Slide Number Placeholder 4"/>
          <p:cNvSpPr>
            <a:spLocks noGrp="1"/>
          </p:cNvSpPr>
          <p:nvPr>
            <p:ph type="sldNum" sz="quarter" idx="5"/>
          </p:nvPr>
        </p:nvSpPr>
        <p:spPr/>
        <p:txBody>
          <a:bodyPr/>
          <a:lstStyle/>
          <a:p>
            <a:pPr>
              <a:defRPr/>
            </a:pPr>
            <a:fld id="{94228AB9-9B89-4876-849B-77CEC0A44651}" type="slidenum">
              <a:rPr lang="en-US" altLang="en-US" smtClean="0"/>
              <a:pPr>
                <a:defRPr/>
              </a:pPr>
              <a:t>8</a:t>
            </a:fld>
            <a:endParaRPr lang="en-US" altLang="en-US" dirty="0"/>
          </a:p>
        </p:txBody>
      </p:sp>
    </p:spTree>
    <p:extLst>
      <p:ext uri="{BB962C8B-B14F-4D97-AF65-F5344CB8AC3E}">
        <p14:creationId xmlns:p14="http://schemas.microsoft.com/office/powerpoint/2010/main" val="4274986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45519-4FFB-BB60-6360-4DEF9F5A47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79235B-4FEC-AF06-8F31-F32C79E507B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18A5197-0B0F-CE46-F927-6BD6CFBADF4A}"/>
              </a:ext>
            </a:extLst>
          </p:cNvPr>
          <p:cNvSpPr>
            <a:spLocks noGrp="1"/>
          </p:cNvSpPr>
          <p:nvPr>
            <p:ph type="dt" sz="half" idx="10"/>
          </p:nvPr>
        </p:nvSpPr>
        <p:spPr/>
        <p:txBody>
          <a:bodyPr/>
          <a:lstStyle/>
          <a:p>
            <a:fld id="{76B5B283-6CC8-4795-86DD-2EB58B93516D}" type="datetimeFigureOut">
              <a:rPr lang="en-US" smtClean="0"/>
              <a:t>10/11/2023</a:t>
            </a:fld>
            <a:endParaRPr lang="en-US"/>
          </a:p>
        </p:txBody>
      </p:sp>
      <p:sp>
        <p:nvSpPr>
          <p:cNvPr id="5" name="Footer Placeholder 4">
            <a:extLst>
              <a:ext uri="{FF2B5EF4-FFF2-40B4-BE49-F238E27FC236}">
                <a16:creationId xmlns:a16="http://schemas.microsoft.com/office/drawing/2014/main" id="{8402A621-AFCF-518E-D19B-E95F52BA48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C4E449-22BD-D5CE-0D88-A797F3A8DED9}"/>
              </a:ext>
            </a:extLst>
          </p:cNvPr>
          <p:cNvSpPr>
            <a:spLocks noGrp="1"/>
          </p:cNvSpPr>
          <p:nvPr>
            <p:ph type="sldNum" sz="quarter" idx="12"/>
          </p:nvPr>
        </p:nvSpPr>
        <p:spPr/>
        <p:txBody>
          <a:bodyPr/>
          <a:lstStyle/>
          <a:p>
            <a:fld id="{B44213BB-374B-4D07-A538-CD5830C5F2C9}" type="slidenum">
              <a:rPr lang="en-US" smtClean="0"/>
              <a:t>‹#›</a:t>
            </a:fld>
            <a:endParaRPr lang="en-US"/>
          </a:p>
        </p:txBody>
      </p:sp>
    </p:spTree>
    <p:extLst>
      <p:ext uri="{BB962C8B-B14F-4D97-AF65-F5344CB8AC3E}">
        <p14:creationId xmlns:p14="http://schemas.microsoft.com/office/powerpoint/2010/main" val="3071918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0FC5D-83D8-B5B5-B24A-7D4C10C874B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6C16A8-925C-DCE6-B84C-63522B7F42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E622D6-0C90-3996-AA9F-8A7BBA081E0D}"/>
              </a:ext>
            </a:extLst>
          </p:cNvPr>
          <p:cNvSpPr>
            <a:spLocks noGrp="1"/>
          </p:cNvSpPr>
          <p:nvPr>
            <p:ph type="dt" sz="half" idx="10"/>
          </p:nvPr>
        </p:nvSpPr>
        <p:spPr/>
        <p:txBody>
          <a:bodyPr/>
          <a:lstStyle/>
          <a:p>
            <a:fld id="{76B5B283-6CC8-4795-86DD-2EB58B93516D}" type="datetimeFigureOut">
              <a:rPr lang="en-US" smtClean="0"/>
              <a:t>10/11/2023</a:t>
            </a:fld>
            <a:endParaRPr lang="en-US"/>
          </a:p>
        </p:txBody>
      </p:sp>
      <p:sp>
        <p:nvSpPr>
          <p:cNvPr id="5" name="Footer Placeholder 4">
            <a:extLst>
              <a:ext uri="{FF2B5EF4-FFF2-40B4-BE49-F238E27FC236}">
                <a16:creationId xmlns:a16="http://schemas.microsoft.com/office/drawing/2014/main" id="{5BEE54A0-3FD8-1C48-99B6-CE7F869C3C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D56AE5-902D-F4E5-2F4A-0C7B260366CE}"/>
              </a:ext>
            </a:extLst>
          </p:cNvPr>
          <p:cNvSpPr>
            <a:spLocks noGrp="1"/>
          </p:cNvSpPr>
          <p:nvPr>
            <p:ph type="sldNum" sz="quarter" idx="12"/>
          </p:nvPr>
        </p:nvSpPr>
        <p:spPr/>
        <p:txBody>
          <a:bodyPr/>
          <a:lstStyle/>
          <a:p>
            <a:fld id="{B44213BB-374B-4D07-A538-CD5830C5F2C9}" type="slidenum">
              <a:rPr lang="en-US" smtClean="0"/>
              <a:t>‹#›</a:t>
            </a:fld>
            <a:endParaRPr lang="en-US"/>
          </a:p>
        </p:txBody>
      </p:sp>
    </p:spTree>
    <p:extLst>
      <p:ext uri="{BB962C8B-B14F-4D97-AF65-F5344CB8AC3E}">
        <p14:creationId xmlns:p14="http://schemas.microsoft.com/office/powerpoint/2010/main" val="2582483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0E9AE38-227B-B1AC-EE70-561F097C487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686477D-D0BE-F2BE-DF92-C70F62A2CB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A27B48-0FF0-3E16-3DCB-3022B6A42F8B}"/>
              </a:ext>
            </a:extLst>
          </p:cNvPr>
          <p:cNvSpPr>
            <a:spLocks noGrp="1"/>
          </p:cNvSpPr>
          <p:nvPr>
            <p:ph type="dt" sz="half" idx="10"/>
          </p:nvPr>
        </p:nvSpPr>
        <p:spPr/>
        <p:txBody>
          <a:bodyPr/>
          <a:lstStyle/>
          <a:p>
            <a:fld id="{76B5B283-6CC8-4795-86DD-2EB58B93516D}" type="datetimeFigureOut">
              <a:rPr lang="en-US" smtClean="0"/>
              <a:t>10/11/2023</a:t>
            </a:fld>
            <a:endParaRPr lang="en-US"/>
          </a:p>
        </p:txBody>
      </p:sp>
      <p:sp>
        <p:nvSpPr>
          <p:cNvPr id="5" name="Footer Placeholder 4">
            <a:extLst>
              <a:ext uri="{FF2B5EF4-FFF2-40B4-BE49-F238E27FC236}">
                <a16:creationId xmlns:a16="http://schemas.microsoft.com/office/drawing/2014/main" id="{42698B49-4E0D-F07B-7C59-3443A3A6C3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331E6F-DA4E-10F4-7EE5-198B8B61D7CE}"/>
              </a:ext>
            </a:extLst>
          </p:cNvPr>
          <p:cNvSpPr>
            <a:spLocks noGrp="1"/>
          </p:cNvSpPr>
          <p:nvPr>
            <p:ph type="sldNum" sz="quarter" idx="12"/>
          </p:nvPr>
        </p:nvSpPr>
        <p:spPr/>
        <p:txBody>
          <a:bodyPr/>
          <a:lstStyle/>
          <a:p>
            <a:fld id="{B44213BB-374B-4D07-A538-CD5830C5F2C9}" type="slidenum">
              <a:rPr lang="en-US" smtClean="0"/>
              <a:t>‹#›</a:t>
            </a:fld>
            <a:endParaRPr lang="en-US"/>
          </a:p>
        </p:txBody>
      </p:sp>
    </p:spTree>
    <p:extLst>
      <p:ext uri="{BB962C8B-B14F-4D97-AF65-F5344CB8AC3E}">
        <p14:creationId xmlns:p14="http://schemas.microsoft.com/office/powerpoint/2010/main" val="1897233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bble Chart">
    <p:spTree>
      <p:nvGrpSpPr>
        <p:cNvPr id="1" name=""/>
        <p:cNvGrpSpPr/>
        <p:nvPr/>
      </p:nvGrpSpPr>
      <p:grpSpPr>
        <a:xfrm>
          <a:off x="0" y="0"/>
          <a:ext cx="0" cy="0"/>
          <a:chOff x="0" y="0"/>
          <a:chExt cx="0" cy="0"/>
        </a:xfrm>
      </p:grpSpPr>
      <p:sp>
        <p:nvSpPr>
          <p:cNvPr id="9" name="Text Placeholder 8">
            <a:extLst>
              <a:ext uri="{FF2B5EF4-FFF2-40B4-BE49-F238E27FC236}">
                <a16:creationId xmlns:a16="http://schemas.microsoft.com/office/drawing/2014/main" id="{43CA7F31-A1EB-C74F-9128-961A2BD15B09}"/>
              </a:ext>
            </a:extLst>
          </p:cNvPr>
          <p:cNvSpPr>
            <a:spLocks noGrp="1"/>
          </p:cNvSpPr>
          <p:nvPr>
            <p:ph type="body" sz="quarter" idx="10" hasCustomPrompt="1"/>
          </p:nvPr>
        </p:nvSpPr>
        <p:spPr>
          <a:xfrm>
            <a:off x="603504" y="384048"/>
            <a:ext cx="8839200" cy="347137"/>
          </a:xfrm>
          <a:prstGeom prst="rect">
            <a:avLst/>
          </a:prstGeom>
        </p:spPr>
        <p:txBody>
          <a:bodyPr/>
          <a:lstStyle>
            <a:lvl1pPr marL="0" indent="0">
              <a:buNone/>
              <a:defRPr sz="2000" b="0" cap="all" spc="300" baseline="0">
                <a:solidFill>
                  <a:schemeClr val="accent4"/>
                </a:solidFill>
                <a:latin typeface="Bebas Neue" panose="020B0606020202050201" pitchFamily="34" charset="77"/>
              </a:defRPr>
            </a:lvl1pPr>
          </a:lstStyle>
          <a:p>
            <a:pPr lvl="0"/>
            <a:r>
              <a:rPr lang="en-US" dirty="0"/>
              <a:t>Bubble chart</a:t>
            </a:r>
          </a:p>
        </p:txBody>
      </p:sp>
      <p:sp>
        <p:nvSpPr>
          <p:cNvPr id="11" name="Text Placeholder 10">
            <a:extLst>
              <a:ext uri="{FF2B5EF4-FFF2-40B4-BE49-F238E27FC236}">
                <a16:creationId xmlns:a16="http://schemas.microsoft.com/office/drawing/2014/main" id="{AAF079A4-3517-564C-8BFD-9C403E5765C0}"/>
              </a:ext>
            </a:extLst>
          </p:cNvPr>
          <p:cNvSpPr>
            <a:spLocks noGrp="1"/>
          </p:cNvSpPr>
          <p:nvPr>
            <p:ph type="body" sz="quarter" idx="11" hasCustomPrompt="1"/>
          </p:nvPr>
        </p:nvSpPr>
        <p:spPr>
          <a:xfrm>
            <a:off x="603504" y="758952"/>
            <a:ext cx="8824210" cy="381000"/>
          </a:xfrm>
          <a:prstGeom prst="rect">
            <a:avLst/>
          </a:prstGeom>
        </p:spPr>
        <p:txBody>
          <a:bodyPr/>
          <a:lstStyle>
            <a:lvl1pPr marL="0" indent="0">
              <a:buNone/>
              <a:defRPr sz="1600">
                <a:solidFill>
                  <a:schemeClr val="accent1"/>
                </a:solidFill>
                <a:latin typeface="DM Sans" pitchFamily="2" charset="77"/>
              </a:defRPr>
            </a:lvl1pPr>
          </a:lstStyle>
          <a:p>
            <a:pPr lvl="0"/>
            <a:r>
              <a:rPr lang="en-US" dirty="0"/>
              <a:t>Slide Subtitle</a:t>
            </a:r>
          </a:p>
        </p:txBody>
      </p:sp>
    </p:spTree>
    <p:extLst>
      <p:ext uri="{BB962C8B-B14F-4D97-AF65-F5344CB8AC3E}">
        <p14:creationId xmlns:p14="http://schemas.microsoft.com/office/powerpoint/2010/main" val="2676123725"/>
      </p:ext>
    </p:extLst>
  </p:cSld>
  <p:clrMapOvr>
    <a:masterClrMapping/>
  </p:clrMapOvr>
  <p:transition spd="med">
    <p:pull/>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eneral Slide">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C01DB733-621B-C044-BB4E-20674E5EB3B0}"/>
              </a:ext>
            </a:extLst>
          </p:cNvPr>
          <p:cNvSpPr>
            <a:spLocks noGrp="1"/>
          </p:cNvSpPr>
          <p:nvPr>
            <p:ph type="body" sz="quarter" idx="12"/>
          </p:nvPr>
        </p:nvSpPr>
        <p:spPr>
          <a:xfrm>
            <a:off x="609600" y="1371600"/>
            <a:ext cx="9448800" cy="4230474"/>
          </a:xfrm>
          <a:prstGeom prst="rect">
            <a:avLst/>
          </a:prstGeom>
        </p:spPr>
        <p:txBody>
          <a:bodyPr/>
          <a:lstStyle>
            <a:lvl1pPr>
              <a:defRPr sz="2000" spc="0">
                <a:solidFill>
                  <a:schemeClr val="accent1"/>
                </a:solidFill>
                <a:latin typeface="DM Sans" pitchFamily="2" charset="77"/>
              </a:defRPr>
            </a:lvl1pPr>
            <a:lvl2pPr>
              <a:defRPr sz="1800" spc="0">
                <a:solidFill>
                  <a:schemeClr val="accent1"/>
                </a:solidFill>
                <a:latin typeface="DM Sans" pitchFamily="2" charset="77"/>
              </a:defRPr>
            </a:lvl2pPr>
            <a:lvl3pPr>
              <a:defRPr sz="1600" spc="0">
                <a:solidFill>
                  <a:schemeClr val="accent1"/>
                </a:solidFill>
                <a:latin typeface="DM Sans" pitchFamily="2" charset="77"/>
              </a:defRPr>
            </a:lvl3pPr>
            <a:lvl4pPr>
              <a:defRPr sz="1400" spc="0">
                <a:solidFill>
                  <a:schemeClr val="accent1"/>
                </a:solidFill>
                <a:latin typeface="DM Sans" pitchFamily="2" charset="77"/>
              </a:defRPr>
            </a:lvl4pPr>
            <a:lvl5pPr>
              <a:defRPr sz="1200" spc="0">
                <a:solidFill>
                  <a:schemeClr val="accent1"/>
                </a:solidFill>
                <a:latin typeface="DM Sans" pitchFamily="2" charset="77"/>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8">
            <a:extLst>
              <a:ext uri="{FF2B5EF4-FFF2-40B4-BE49-F238E27FC236}">
                <a16:creationId xmlns:a16="http://schemas.microsoft.com/office/drawing/2014/main" id="{000DE989-FFC2-8042-B668-C3C9F0CBC0FD}"/>
              </a:ext>
            </a:extLst>
          </p:cNvPr>
          <p:cNvSpPr>
            <a:spLocks noGrp="1"/>
          </p:cNvSpPr>
          <p:nvPr>
            <p:ph type="body" sz="quarter" idx="10" hasCustomPrompt="1"/>
          </p:nvPr>
        </p:nvSpPr>
        <p:spPr>
          <a:xfrm>
            <a:off x="603504" y="384048"/>
            <a:ext cx="8839200" cy="347137"/>
          </a:xfrm>
          <a:prstGeom prst="rect">
            <a:avLst/>
          </a:prstGeom>
        </p:spPr>
        <p:txBody>
          <a:bodyPr/>
          <a:lstStyle>
            <a:lvl1pPr marL="0" indent="0">
              <a:buNone/>
              <a:defRPr sz="2000" b="0" cap="all" spc="0" baseline="0">
                <a:solidFill>
                  <a:schemeClr val="accent4"/>
                </a:solidFill>
                <a:latin typeface="Bebas Neue" panose="020B0606020202050201" pitchFamily="34" charset="77"/>
              </a:defRPr>
            </a:lvl1pPr>
          </a:lstStyle>
          <a:p>
            <a:pPr lvl="0"/>
            <a:r>
              <a:rPr lang="en-US" dirty="0"/>
              <a:t>Slide Header</a:t>
            </a:r>
          </a:p>
        </p:txBody>
      </p:sp>
      <p:sp>
        <p:nvSpPr>
          <p:cNvPr id="6" name="Text Placeholder 10">
            <a:extLst>
              <a:ext uri="{FF2B5EF4-FFF2-40B4-BE49-F238E27FC236}">
                <a16:creationId xmlns:a16="http://schemas.microsoft.com/office/drawing/2014/main" id="{A2C4F693-A04C-1F4F-97E8-64A43B67D3A9}"/>
              </a:ext>
            </a:extLst>
          </p:cNvPr>
          <p:cNvSpPr>
            <a:spLocks noGrp="1"/>
          </p:cNvSpPr>
          <p:nvPr>
            <p:ph type="body" sz="quarter" idx="11" hasCustomPrompt="1"/>
          </p:nvPr>
        </p:nvSpPr>
        <p:spPr>
          <a:xfrm>
            <a:off x="603504" y="762000"/>
            <a:ext cx="8824210" cy="3810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b="0" i="0" spc="0">
                <a:solidFill>
                  <a:schemeClr val="accent1"/>
                </a:solidFill>
                <a:latin typeface="DM Sans" pitchFamily="2" charset="77"/>
              </a:defRPr>
            </a:lvl1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Slide Subtitle</a:t>
            </a:r>
          </a:p>
        </p:txBody>
      </p:sp>
    </p:spTree>
    <p:extLst>
      <p:ext uri="{BB962C8B-B14F-4D97-AF65-F5344CB8AC3E}">
        <p14:creationId xmlns:p14="http://schemas.microsoft.com/office/powerpoint/2010/main" val="1785575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018F3-D829-FADC-F1B8-D12356A61E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4264D6-5240-2B09-7942-8A5716BE3D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329844-A660-D5B3-6DB6-21BC36C15CE7}"/>
              </a:ext>
            </a:extLst>
          </p:cNvPr>
          <p:cNvSpPr>
            <a:spLocks noGrp="1"/>
          </p:cNvSpPr>
          <p:nvPr>
            <p:ph type="dt" sz="half" idx="10"/>
          </p:nvPr>
        </p:nvSpPr>
        <p:spPr/>
        <p:txBody>
          <a:bodyPr/>
          <a:lstStyle/>
          <a:p>
            <a:fld id="{76B5B283-6CC8-4795-86DD-2EB58B93516D}" type="datetimeFigureOut">
              <a:rPr lang="en-US" smtClean="0"/>
              <a:t>10/11/2023</a:t>
            </a:fld>
            <a:endParaRPr lang="en-US"/>
          </a:p>
        </p:txBody>
      </p:sp>
      <p:sp>
        <p:nvSpPr>
          <p:cNvPr id="5" name="Footer Placeholder 4">
            <a:extLst>
              <a:ext uri="{FF2B5EF4-FFF2-40B4-BE49-F238E27FC236}">
                <a16:creationId xmlns:a16="http://schemas.microsoft.com/office/drawing/2014/main" id="{1830BD56-98C6-28C7-7AC0-56D18E23EB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E3BC04-595C-5219-EBF8-47970742EC8C}"/>
              </a:ext>
            </a:extLst>
          </p:cNvPr>
          <p:cNvSpPr>
            <a:spLocks noGrp="1"/>
          </p:cNvSpPr>
          <p:nvPr>
            <p:ph type="sldNum" sz="quarter" idx="12"/>
          </p:nvPr>
        </p:nvSpPr>
        <p:spPr/>
        <p:txBody>
          <a:bodyPr/>
          <a:lstStyle/>
          <a:p>
            <a:fld id="{B44213BB-374B-4D07-A538-CD5830C5F2C9}" type="slidenum">
              <a:rPr lang="en-US" smtClean="0"/>
              <a:t>‹#›</a:t>
            </a:fld>
            <a:endParaRPr lang="en-US"/>
          </a:p>
        </p:txBody>
      </p:sp>
    </p:spTree>
    <p:extLst>
      <p:ext uri="{BB962C8B-B14F-4D97-AF65-F5344CB8AC3E}">
        <p14:creationId xmlns:p14="http://schemas.microsoft.com/office/powerpoint/2010/main" val="3489811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496B3-EDAA-90FF-6406-C55E70A229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45BDED-382B-C94B-98FB-88629FFD890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6AC19A-F86A-7DA5-3BBB-6F1DD146A9B3}"/>
              </a:ext>
            </a:extLst>
          </p:cNvPr>
          <p:cNvSpPr>
            <a:spLocks noGrp="1"/>
          </p:cNvSpPr>
          <p:nvPr>
            <p:ph type="dt" sz="half" idx="10"/>
          </p:nvPr>
        </p:nvSpPr>
        <p:spPr/>
        <p:txBody>
          <a:bodyPr/>
          <a:lstStyle/>
          <a:p>
            <a:fld id="{76B5B283-6CC8-4795-86DD-2EB58B93516D}" type="datetimeFigureOut">
              <a:rPr lang="en-US" smtClean="0"/>
              <a:t>10/11/2023</a:t>
            </a:fld>
            <a:endParaRPr lang="en-US"/>
          </a:p>
        </p:txBody>
      </p:sp>
      <p:sp>
        <p:nvSpPr>
          <p:cNvPr id="5" name="Footer Placeholder 4">
            <a:extLst>
              <a:ext uri="{FF2B5EF4-FFF2-40B4-BE49-F238E27FC236}">
                <a16:creationId xmlns:a16="http://schemas.microsoft.com/office/drawing/2014/main" id="{833076DD-C8D3-59F3-C76A-B915BCDBF3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D700A24-0B6F-E3F7-44BC-A348C9820F9C}"/>
              </a:ext>
            </a:extLst>
          </p:cNvPr>
          <p:cNvSpPr>
            <a:spLocks noGrp="1"/>
          </p:cNvSpPr>
          <p:nvPr>
            <p:ph type="sldNum" sz="quarter" idx="12"/>
          </p:nvPr>
        </p:nvSpPr>
        <p:spPr/>
        <p:txBody>
          <a:bodyPr/>
          <a:lstStyle/>
          <a:p>
            <a:fld id="{B44213BB-374B-4D07-A538-CD5830C5F2C9}" type="slidenum">
              <a:rPr lang="en-US" smtClean="0"/>
              <a:t>‹#›</a:t>
            </a:fld>
            <a:endParaRPr lang="en-US"/>
          </a:p>
        </p:txBody>
      </p:sp>
    </p:spTree>
    <p:extLst>
      <p:ext uri="{BB962C8B-B14F-4D97-AF65-F5344CB8AC3E}">
        <p14:creationId xmlns:p14="http://schemas.microsoft.com/office/powerpoint/2010/main" val="1469079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E7BF0-DA8F-2604-0DC3-C3B84F1940D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6D9BF4-2AB5-9D80-EF5D-22C7E9A048B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EC9639-65B1-1033-B6B7-C14B8D041B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C3A555D-812A-E1A9-F3F9-EEF8BDD36C7E}"/>
              </a:ext>
            </a:extLst>
          </p:cNvPr>
          <p:cNvSpPr>
            <a:spLocks noGrp="1"/>
          </p:cNvSpPr>
          <p:nvPr>
            <p:ph type="dt" sz="half" idx="10"/>
          </p:nvPr>
        </p:nvSpPr>
        <p:spPr/>
        <p:txBody>
          <a:bodyPr/>
          <a:lstStyle/>
          <a:p>
            <a:fld id="{76B5B283-6CC8-4795-86DD-2EB58B93516D}" type="datetimeFigureOut">
              <a:rPr lang="en-US" smtClean="0"/>
              <a:t>10/11/2023</a:t>
            </a:fld>
            <a:endParaRPr lang="en-US"/>
          </a:p>
        </p:txBody>
      </p:sp>
      <p:sp>
        <p:nvSpPr>
          <p:cNvPr id="6" name="Footer Placeholder 5">
            <a:extLst>
              <a:ext uri="{FF2B5EF4-FFF2-40B4-BE49-F238E27FC236}">
                <a16:creationId xmlns:a16="http://schemas.microsoft.com/office/drawing/2014/main" id="{63AAC4C7-7306-6336-692D-BBBB475D07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F75956-E51C-29B4-8BFC-988923568DCF}"/>
              </a:ext>
            </a:extLst>
          </p:cNvPr>
          <p:cNvSpPr>
            <a:spLocks noGrp="1"/>
          </p:cNvSpPr>
          <p:nvPr>
            <p:ph type="sldNum" sz="quarter" idx="12"/>
          </p:nvPr>
        </p:nvSpPr>
        <p:spPr/>
        <p:txBody>
          <a:bodyPr/>
          <a:lstStyle/>
          <a:p>
            <a:fld id="{B44213BB-374B-4D07-A538-CD5830C5F2C9}" type="slidenum">
              <a:rPr lang="en-US" smtClean="0"/>
              <a:t>‹#›</a:t>
            </a:fld>
            <a:endParaRPr lang="en-US"/>
          </a:p>
        </p:txBody>
      </p:sp>
    </p:spTree>
    <p:extLst>
      <p:ext uri="{BB962C8B-B14F-4D97-AF65-F5344CB8AC3E}">
        <p14:creationId xmlns:p14="http://schemas.microsoft.com/office/powerpoint/2010/main" val="1395776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AC98FC-EE88-AAA4-7180-7A85E0BEA61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CCB77B6-4AB0-8151-8AFD-D90AEB68B4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79D23F-70C1-DF58-36A0-A06405AA5A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9C5DCA4-883A-2A17-7F55-D7CAB3F82AF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EFD6F1-E405-0FDA-8E99-76FBE0BFFC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2D696E5-7DBC-5BB0-0961-5F9D54867224}"/>
              </a:ext>
            </a:extLst>
          </p:cNvPr>
          <p:cNvSpPr>
            <a:spLocks noGrp="1"/>
          </p:cNvSpPr>
          <p:nvPr>
            <p:ph type="dt" sz="half" idx="10"/>
          </p:nvPr>
        </p:nvSpPr>
        <p:spPr/>
        <p:txBody>
          <a:bodyPr/>
          <a:lstStyle/>
          <a:p>
            <a:fld id="{76B5B283-6CC8-4795-86DD-2EB58B93516D}" type="datetimeFigureOut">
              <a:rPr lang="en-US" smtClean="0"/>
              <a:t>10/11/2023</a:t>
            </a:fld>
            <a:endParaRPr lang="en-US"/>
          </a:p>
        </p:txBody>
      </p:sp>
      <p:sp>
        <p:nvSpPr>
          <p:cNvPr id="8" name="Footer Placeholder 7">
            <a:extLst>
              <a:ext uri="{FF2B5EF4-FFF2-40B4-BE49-F238E27FC236}">
                <a16:creationId xmlns:a16="http://schemas.microsoft.com/office/drawing/2014/main" id="{6F86D496-1E3E-795B-919E-C2A0127789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523EA99-403B-017E-10AE-B1363D5BE414}"/>
              </a:ext>
            </a:extLst>
          </p:cNvPr>
          <p:cNvSpPr>
            <a:spLocks noGrp="1"/>
          </p:cNvSpPr>
          <p:nvPr>
            <p:ph type="sldNum" sz="quarter" idx="12"/>
          </p:nvPr>
        </p:nvSpPr>
        <p:spPr/>
        <p:txBody>
          <a:bodyPr/>
          <a:lstStyle/>
          <a:p>
            <a:fld id="{B44213BB-374B-4D07-A538-CD5830C5F2C9}" type="slidenum">
              <a:rPr lang="en-US" smtClean="0"/>
              <a:t>‹#›</a:t>
            </a:fld>
            <a:endParaRPr lang="en-US"/>
          </a:p>
        </p:txBody>
      </p:sp>
    </p:spTree>
    <p:extLst>
      <p:ext uri="{BB962C8B-B14F-4D97-AF65-F5344CB8AC3E}">
        <p14:creationId xmlns:p14="http://schemas.microsoft.com/office/powerpoint/2010/main" val="10906788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658D6-3A0B-2353-3A53-39903286DFB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0F6F31B-D080-9E48-5B0E-1E39D0D30C7A}"/>
              </a:ext>
            </a:extLst>
          </p:cNvPr>
          <p:cNvSpPr>
            <a:spLocks noGrp="1"/>
          </p:cNvSpPr>
          <p:nvPr>
            <p:ph type="dt" sz="half" idx="10"/>
          </p:nvPr>
        </p:nvSpPr>
        <p:spPr/>
        <p:txBody>
          <a:bodyPr/>
          <a:lstStyle/>
          <a:p>
            <a:fld id="{76B5B283-6CC8-4795-86DD-2EB58B93516D}" type="datetimeFigureOut">
              <a:rPr lang="en-US" smtClean="0"/>
              <a:t>10/11/2023</a:t>
            </a:fld>
            <a:endParaRPr lang="en-US"/>
          </a:p>
        </p:txBody>
      </p:sp>
      <p:sp>
        <p:nvSpPr>
          <p:cNvPr id="4" name="Footer Placeholder 3">
            <a:extLst>
              <a:ext uri="{FF2B5EF4-FFF2-40B4-BE49-F238E27FC236}">
                <a16:creationId xmlns:a16="http://schemas.microsoft.com/office/drawing/2014/main" id="{86AC5070-9848-19DA-FF3E-756C692FA6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2710916-FF50-56E0-367F-D79D5AB7B41C}"/>
              </a:ext>
            </a:extLst>
          </p:cNvPr>
          <p:cNvSpPr>
            <a:spLocks noGrp="1"/>
          </p:cNvSpPr>
          <p:nvPr>
            <p:ph type="sldNum" sz="quarter" idx="12"/>
          </p:nvPr>
        </p:nvSpPr>
        <p:spPr/>
        <p:txBody>
          <a:bodyPr/>
          <a:lstStyle/>
          <a:p>
            <a:fld id="{B44213BB-374B-4D07-A538-CD5830C5F2C9}" type="slidenum">
              <a:rPr lang="en-US" smtClean="0"/>
              <a:t>‹#›</a:t>
            </a:fld>
            <a:endParaRPr lang="en-US"/>
          </a:p>
        </p:txBody>
      </p:sp>
    </p:spTree>
    <p:extLst>
      <p:ext uri="{BB962C8B-B14F-4D97-AF65-F5344CB8AC3E}">
        <p14:creationId xmlns:p14="http://schemas.microsoft.com/office/powerpoint/2010/main" val="9119702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F1EA371-6942-49F4-F006-3A94E37B1384}"/>
              </a:ext>
            </a:extLst>
          </p:cNvPr>
          <p:cNvSpPr>
            <a:spLocks noGrp="1"/>
          </p:cNvSpPr>
          <p:nvPr>
            <p:ph type="dt" sz="half" idx="10"/>
          </p:nvPr>
        </p:nvSpPr>
        <p:spPr/>
        <p:txBody>
          <a:bodyPr/>
          <a:lstStyle/>
          <a:p>
            <a:fld id="{76B5B283-6CC8-4795-86DD-2EB58B93516D}" type="datetimeFigureOut">
              <a:rPr lang="en-US" smtClean="0"/>
              <a:t>10/11/2023</a:t>
            </a:fld>
            <a:endParaRPr lang="en-US"/>
          </a:p>
        </p:txBody>
      </p:sp>
      <p:sp>
        <p:nvSpPr>
          <p:cNvPr id="3" name="Footer Placeholder 2">
            <a:extLst>
              <a:ext uri="{FF2B5EF4-FFF2-40B4-BE49-F238E27FC236}">
                <a16:creationId xmlns:a16="http://schemas.microsoft.com/office/drawing/2014/main" id="{29B2A962-359E-DC31-8AD1-4A76C1A1DC4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74D60AF-C395-9990-3B37-B989DA487D47}"/>
              </a:ext>
            </a:extLst>
          </p:cNvPr>
          <p:cNvSpPr>
            <a:spLocks noGrp="1"/>
          </p:cNvSpPr>
          <p:nvPr>
            <p:ph type="sldNum" sz="quarter" idx="12"/>
          </p:nvPr>
        </p:nvSpPr>
        <p:spPr/>
        <p:txBody>
          <a:bodyPr/>
          <a:lstStyle/>
          <a:p>
            <a:fld id="{B44213BB-374B-4D07-A538-CD5830C5F2C9}" type="slidenum">
              <a:rPr lang="en-US" smtClean="0"/>
              <a:t>‹#›</a:t>
            </a:fld>
            <a:endParaRPr lang="en-US"/>
          </a:p>
        </p:txBody>
      </p:sp>
    </p:spTree>
    <p:extLst>
      <p:ext uri="{BB962C8B-B14F-4D97-AF65-F5344CB8AC3E}">
        <p14:creationId xmlns:p14="http://schemas.microsoft.com/office/powerpoint/2010/main" val="1463690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A20F5-6651-05C1-3C82-C09ECFC1B8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E41758-5FA6-F781-3833-1006C9550A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A9F153-A3EF-1C2D-E0AA-4B350B4110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ABDB2B-0CD7-0CC9-5153-AE860BA6C7AC}"/>
              </a:ext>
            </a:extLst>
          </p:cNvPr>
          <p:cNvSpPr>
            <a:spLocks noGrp="1"/>
          </p:cNvSpPr>
          <p:nvPr>
            <p:ph type="dt" sz="half" idx="10"/>
          </p:nvPr>
        </p:nvSpPr>
        <p:spPr/>
        <p:txBody>
          <a:bodyPr/>
          <a:lstStyle/>
          <a:p>
            <a:fld id="{76B5B283-6CC8-4795-86DD-2EB58B93516D}" type="datetimeFigureOut">
              <a:rPr lang="en-US" smtClean="0"/>
              <a:t>10/11/2023</a:t>
            </a:fld>
            <a:endParaRPr lang="en-US"/>
          </a:p>
        </p:txBody>
      </p:sp>
      <p:sp>
        <p:nvSpPr>
          <p:cNvPr id="6" name="Footer Placeholder 5">
            <a:extLst>
              <a:ext uri="{FF2B5EF4-FFF2-40B4-BE49-F238E27FC236}">
                <a16:creationId xmlns:a16="http://schemas.microsoft.com/office/drawing/2014/main" id="{C8339675-751A-E835-B600-9F31FBBBB1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7389DF-9972-6A68-EEFD-F9639021430C}"/>
              </a:ext>
            </a:extLst>
          </p:cNvPr>
          <p:cNvSpPr>
            <a:spLocks noGrp="1"/>
          </p:cNvSpPr>
          <p:nvPr>
            <p:ph type="sldNum" sz="quarter" idx="12"/>
          </p:nvPr>
        </p:nvSpPr>
        <p:spPr/>
        <p:txBody>
          <a:bodyPr/>
          <a:lstStyle/>
          <a:p>
            <a:fld id="{B44213BB-374B-4D07-A538-CD5830C5F2C9}" type="slidenum">
              <a:rPr lang="en-US" smtClean="0"/>
              <a:t>‹#›</a:t>
            </a:fld>
            <a:endParaRPr lang="en-US"/>
          </a:p>
        </p:txBody>
      </p:sp>
    </p:spTree>
    <p:extLst>
      <p:ext uri="{BB962C8B-B14F-4D97-AF65-F5344CB8AC3E}">
        <p14:creationId xmlns:p14="http://schemas.microsoft.com/office/powerpoint/2010/main" val="35082678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AD547-2FB5-776A-1E48-AF76F8DABB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C7FC407-4C1D-3C74-79F8-68E022BD90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0024302-9F81-A827-403A-2AF2F7DE83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593235-FA3A-D285-7A0F-24B35DC11644}"/>
              </a:ext>
            </a:extLst>
          </p:cNvPr>
          <p:cNvSpPr>
            <a:spLocks noGrp="1"/>
          </p:cNvSpPr>
          <p:nvPr>
            <p:ph type="dt" sz="half" idx="10"/>
          </p:nvPr>
        </p:nvSpPr>
        <p:spPr/>
        <p:txBody>
          <a:bodyPr/>
          <a:lstStyle/>
          <a:p>
            <a:fld id="{76B5B283-6CC8-4795-86DD-2EB58B93516D}" type="datetimeFigureOut">
              <a:rPr lang="en-US" smtClean="0"/>
              <a:t>10/11/2023</a:t>
            </a:fld>
            <a:endParaRPr lang="en-US"/>
          </a:p>
        </p:txBody>
      </p:sp>
      <p:sp>
        <p:nvSpPr>
          <p:cNvPr id="6" name="Footer Placeholder 5">
            <a:extLst>
              <a:ext uri="{FF2B5EF4-FFF2-40B4-BE49-F238E27FC236}">
                <a16:creationId xmlns:a16="http://schemas.microsoft.com/office/drawing/2014/main" id="{0D067030-06EB-489C-1B8D-FEE9E75888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B50C62-B755-2201-85C5-DEDC6042CFCF}"/>
              </a:ext>
            </a:extLst>
          </p:cNvPr>
          <p:cNvSpPr>
            <a:spLocks noGrp="1"/>
          </p:cNvSpPr>
          <p:nvPr>
            <p:ph type="sldNum" sz="quarter" idx="12"/>
          </p:nvPr>
        </p:nvSpPr>
        <p:spPr/>
        <p:txBody>
          <a:bodyPr/>
          <a:lstStyle/>
          <a:p>
            <a:fld id="{B44213BB-374B-4D07-A538-CD5830C5F2C9}" type="slidenum">
              <a:rPr lang="en-US" smtClean="0"/>
              <a:t>‹#›</a:t>
            </a:fld>
            <a:endParaRPr lang="en-US"/>
          </a:p>
        </p:txBody>
      </p:sp>
    </p:spTree>
    <p:extLst>
      <p:ext uri="{BB962C8B-B14F-4D97-AF65-F5344CB8AC3E}">
        <p14:creationId xmlns:p14="http://schemas.microsoft.com/office/powerpoint/2010/main" val="962885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CCC46B-6B90-38A6-6E84-1ACF4A5470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AF0C65-77D8-5209-DDFF-40C23A4755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746CA9-FDD4-DB16-2648-F7C0B1045C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B5B283-6CC8-4795-86DD-2EB58B93516D}" type="datetimeFigureOut">
              <a:rPr lang="en-US" smtClean="0"/>
              <a:t>10/11/2023</a:t>
            </a:fld>
            <a:endParaRPr lang="en-US"/>
          </a:p>
        </p:txBody>
      </p:sp>
      <p:sp>
        <p:nvSpPr>
          <p:cNvPr id="5" name="Footer Placeholder 4">
            <a:extLst>
              <a:ext uri="{FF2B5EF4-FFF2-40B4-BE49-F238E27FC236}">
                <a16:creationId xmlns:a16="http://schemas.microsoft.com/office/drawing/2014/main" id="{83B86DC2-A7A1-D590-62FC-AD250403C9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988626-E3C7-A83B-0DA1-C639BEBE23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4213BB-374B-4D07-A538-CD5830C5F2C9}" type="slidenum">
              <a:rPr lang="en-US" smtClean="0"/>
              <a:t>‹#›</a:t>
            </a:fld>
            <a:endParaRPr lang="en-US"/>
          </a:p>
        </p:txBody>
      </p:sp>
    </p:spTree>
    <p:extLst>
      <p:ext uri="{BB962C8B-B14F-4D97-AF65-F5344CB8AC3E}">
        <p14:creationId xmlns:p14="http://schemas.microsoft.com/office/powerpoint/2010/main" val="175387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www.bluecrossma.org/"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hyperlink" Target="https://medicare.bluecrossma.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406F61A-A3A1-A84B-BED3-49E8C76D25F5}"/>
              </a:ext>
            </a:extLst>
          </p:cNvPr>
          <p:cNvSpPr>
            <a:spLocks noGrp="1"/>
          </p:cNvSpPr>
          <p:nvPr>
            <p:ph type="body" sz="quarter" idx="10"/>
          </p:nvPr>
        </p:nvSpPr>
        <p:spPr>
          <a:xfrm>
            <a:off x="517360" y="295623"/>
            <a:ext cx="8839200" cy="347137"/>
          </a:xfrm>
        </p:spPr>
        <p:txBody>
          <a:bodyPr>
            <a:normAutofit fontScale="85000" lnSpcReduction="20000"/>
          </a:bodyPr>
          <a:lstStyle/>
          <a:p>
            <a:pPr lvl="0"/>
            <a:r>
              <a:rPr lang="en-US" sz="2400" spc="0" dirty="0">
                <a:solidFill>
                  <a:srgbClr val="FD5D3B"/>
                </a:solidFill>
              </a:rPr>
              <a:t>Medicare PPO Blue </a:t>
            </a:r>
            <a:r>
              <a:rPr kumimoji="0" lang="en-US" sz="2400" b="0" i="0" u="none" strike="noStrike" kern="1200" cap="all" spc="0" normalizeH="0" noProof="0" dirty="0" err="1">
                <a:ln>
                  <a:noFill/>
                </a:ln>
                <a:solidFill>
                  <a:srgbClr val="FD5D3B"/>
                </a:solidFill>
                <a:effectLst/>
                <a:uLnTx/>
                <a:uFillTx/>
                <a:latin typeface="Bebas Neue" panose="020B0606020202050201" pitchFamily="34" charset="77"/>
                <a:ea typeface="+mn-ea"/>
                <a:cs typeface="+mn-cs"/>
              </a:rPr>
              <a:t>FreedomRX</a:t>
            </a:r>
            <a:endParaRPr lang="en-US" sz="2400" spc="0" dirty="0">
              <a:solidFill>
                <a:srgbClr val="FD5D3B"/>
              </a:solidFill>
            </a:endParaRPr>
          </a:p>
        </p:txBody>
      </p:sp>
      <p:graphicFrame>
        <p:nvGraphicFramePr>
          <p:cNvPr id="7" name="Group 53">
            <a:extLst>
              <a:ext uri="{FF2B5EF4-FFF2-40B4-BE49-F238E27FC236}">
                <a16:creationId xmlns:a16="http://schemas.microsoft.com/office/drawing/2014/main" id="{25C59F5B-DACE-4960-AAE6-F9FA5E0C02ED}"/>
              </a:ext>
            </a:extLst>
          </p:cNvPr>
          <p:cNvGraphicFramePr>
            <a:graphicFrameLocks/>
          </p:cNvGraphicFramePr>
          <p:nvPr>
            <p:extLst>
              <p:ext uri="{D42A27DB-BD31-4B8C-83A1-F6EECF244321}">
                <p14:modId xmlns:p14="http://schemas.microsoft.com/office/powerpoint/2010/main" val="2111525346"/>
              </p:ext>
            </p:extLst>
          </p:nvPr>
        </p:nvGraphicFramePr>
        <p:xfrm>
          <a:off x="152400" y="1059957"/>
          <a:ext cx="11887199" cy="4355203"/>
        </p:xfrm>
        <a:graphic>
          <a:graphicData uri="http://schemas.openxmlformats.org/drawingml/2006/table">
            <a:tbl>
              <a:tblPr/>
              <a:tblGrid>
                <a:gridCol w="1978404">
                  <a:extLst>
                    <a:ext uri="{9D8B030D-6E8A-4147-A177-3AD203B41FA5}">
                      <a16:colId xmlns:a16="http://schemas.microsoft.com/office/drawing/2014/main" val="2443395441"/>
                    </a:ext>
                  </a:extLst>
                </a:gridCol>
                <a:gridCol w="3056295">
                  <a:extLst>
                    <a:ext uri="{9D8B030D-6E8A-4147-A177-3AD203B41FA5}">
                      <a16:colId xmlns:a16="http://schemas.microsoft.com/office/drawing/2014/main" val="20000"/>
                    </a:ext>
                  </a:extLst>
                </a:gridCol>
                <a:gridCol w="1180145">
                  <a:extLst>
                    <a:ext uri="{9D8B030D-6E8A-4147-A177-3AD203B41FA5}">
                      <a16:colId xmlns:a16="http://schemas.microsoft.com/office/drawing/2014/main" val="4125729118"/>
                    </a:ext>
                  </a:extLst>
                </a:gridCol>
                <a:gridCol w="1912690">
                  <a:extLst>
                    <a:ext uri="{9D8B030D-6E8A-4147-A177-3AD203B41FA5}">
                      <a16:colId xmlns:a16="http://schemas.microsoft.com/office/drawing/2014/main" val="20001"/>
                    </a:ext>
                  </a:extLst>
                </a:gridCol>
                <a:gridCol w="2558642">
                  <a:extLst>
                    <a:ext uri="{9D8B030D-6E8A-4147-A177-3AD203B41FA5}">
                      <a16:colId xmlns:a16="http://schemas.microsoft.com/office/drawing/2014/main" val="3753918081"/>
                    </a:ext>
                  </a:extLst>
                </a:gridCol>
                <a:gridCol w="1201023">
                  <a:extLst>
                    <a:ext uri="{9D8B030D-6E8A-4147-A177-3AD203B41FA5}">
                      <a16:colId xmlns:a16="http://schemas.microsoft.com/office/drawing/2014/main" val="3170326668"/>
                    </a:ext>
                  </a:extLst>
                </a:gridCol>
              </a:tblGrid>
              <a:tr h="373613">
                <a:tc>
                  <a:txBody>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400" b="1" i="0" u="none" strike="noStrike" kern="1200" cap="all" spc="300" normalizeH="0" baseline="0" noProof="0" dirty="0">
                        <a:ln>
                          <a:noFill/>
                        </a:ln>
                        <a:solidFill>
                          <a:srgbClr val="FFFFFF"/>
                        </a:solidFill>
                        <a:effectLst/>
                        <a:uLnTx/>
                        <a:uFillTx/>
                        <a:latin typeface="DM Sans" pitchFamily="2" charset="77"/>
                        <a:ea typeface="+mn-ea"/>
                        <a:cs typeface="+mn-cs"/>
                      </a:endParaRPr>
                    </a:p>
                  </a:txBody>
                  <a:tcPr marL="45716" marR="274320" marT="27424" marB="274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noFill/>
                  </a:tcPr>
                </a:tc>
                <a:tc gridSpan="2">
                  <a:txBody>
                    <a:bodyPr/>
                    <a:lstStyle>
                      <a:lvl1pPr marL="0" algn="l" defTabSz="914400" rtl="0" eaLnBrk="0" latinLnBrk="0" hangingPunct="0">
                        <a:spcBef>
                          <a:spcPct val="20000"/>
                        </a:spcBef>
                        <a:buFont typeface="Arial Narrow" pitchFamily="34" charset="0"/>
                        <a:defRPr sz="2000" kern="1200">
                          <a:solidFill>
                            <a:schemeClr val="tx1"/>
                          </a:solidFill>
                          <a:latin typeface="Arial Narrow" pitchFamily="34" charset="0"/>
                          <a:ea typeface="MS PGothic" pitchFamily="34" charset="-128"/>
                        </a:defRPr>
                      </a:lvl1pPr>
                      <a:lvl2pPr marL="742950" indent="-285750" algn="l" defTabSz="914400" rtl="0" eaLnBrk="0" latinLnBrk="0" hangingPunct="0">
                        <a:spcBef>
                          <a:spcPct val="20000"/>
                        </a:spcBef>
                        <a:buClr>
                          <a:schemeClr val="tx1"/>
                        </a:buClr>
                        <a:buFont typeface="Arial Narrow" pitchFamily="34" charset="0"/>
                        <a:defRPr sz="2000" kern="1200">
                          <a:solidFill>
                            <a:schemeClr val="tx1"/>
                          </a:solidFill>
                          <a:latin typeface="Arial Narrow" pitchFamily="34" charset="0"/>
                          <a:ea typeface="MS PGothic" pitchFamily="34" charset="-128"/>
                        </a:defRPr>
                      </a:lvl2pPr>
                      <a:lvl3pPr marL="1143000" indent="-228600" algn="l" defTabSz="914400" rtl="0" eaLnBrk="0" latinLnBrk="0" hangingPunct="0">
                        <a:spcBef>
                          <a:spcPct val="20000"/>
                        </a:spcBef>
                        <a:buClr>
                          <a:srgbClr val="0073B9"/>
                        </a:buClr>
                        <a:defRPr sz="2000" kern="1200">
                          <a:solidFill>
                            <a:schemeClr val="bg2"/>
                          </a:solidFill>
                          <a:latin typeface="Arial Narrow" pitchFamily="34" charset="0"/>
                          <a:ea typeface="MS PGothic" pitchFamily="34" charset="-128"/>
                        </a:defRPr>
                      </a:lvl3pPr>
                      <a:lvl4pPr marL="1600200" indent="-228600" algn="l" defTabSz="914400" rtl="0" eaLnBrk="0" latinLnBrk="0" hangingPunct="0">
                        <a:spcBef>
                          <a:spcPct val="20000"/>
                        </a:spcBef>
                        <a:buClr>
                          <a:srgbClr val="0073B9"/>
                        </a:buClr>
                        <a:buSzPct val="90000"/>
                        <a:buFont typeface="Wingdings" pitchFamily="2" charset="2"/>
                        <a:defRPr sz="2000" kern="1200">
                          <a:solidFill>
                            <a:schemeClr val="bg2"/>
                          </a:solidFill>
                          <a:latin typeface="Arial Narrow" pitchFamily="34" charset="0"/>
                          <a:ea typeface="MS PGothic" pitchFamily="34" charset="-128"/>
                        </a:defRPr>
                      </a:lvl4pPr>
                      <a:lvl5pPr marL="2057400" indent="-228600" algn="l" defTabSz="914400" rtl="0" eaLnBrk="0" latinLnBrk="0" hangingPunct="0">
                        <a:spcBef>
                          <a:spcPct val="20000"/>
                        </a:spcBef>
                        <a:defRPr sz="2000" kern="1200">
                          <a:solidFill>
                            <a:schemeClr val="bg2"/>
                          </a:solidFill>
                          <a:latin typeface="Arial Narrow" pitchFamily="34" charset="0"/>
                          <a:ea typeface="MS PGothic" pitchFamily="34" charset="-128"/>
                        </a:defRPr>
                      </a:lvl5pPr>
                      <a:lvl6pPr marL="25146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6pPr>
                      <a:lvl7pPr marL="29718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7pPr>
                      <a:lvl8pPr marL="34290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8pPr>
                      <a:lvl9pPr marL="38862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9pPr>
                    </a:lstStyle>
                    <a:p>
                      <a:pPr marL="0" marR="0" lvl="0" indent="0" algn="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1" i="0" u="none" strike="noStrike" kern="1200" cap="all" spc="0" normalizeH="0" baseline="0" noProof="0" dirty="0">
                          <a:ln>
                            <a:noFill/>
                          </a:ln>
                          <a:solidFill>
                            <a:srgbClr val="FFFFFF"/>
                          </a:solidFill>
                          <a:effectLst/>
                          <a:uLnTx/>
                          <a:uFillTx/>
                          <a:latin typeface="DM Sans" pitchFamily="2" charset="77"/>
                          <a:ea typeface="+mn-ea"/>
                          <a:cs typeface="+mn-cs"/>
                        </a:rPr>
                        <a:t>MEDICAL SERVICES</a:t>
                      </a:r>
                    </a:p>
                  </a:txBody>
                  <a:tcPr marL="45716" marR="274320" marT="27424" marB="27424" anchor="ctr" horzOverflow="overflow">
                    <a:lnL w="12700" cap="flat" cmpd="sng" algn="ctr">
                      <a:noFill/>
                      <a:prstDash val="solid"/>
                      <a:round/>
                      <a:headEnd type="none" w="med" len="med"/>
                      <a:tailEnd type="none" w="med" len="med"/>
                    </a:lnL>
                    <a:lnR w="571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0D4877"/>
                    </a:solidFill>
                  </a:tcPr>
                </a:tc>
                <a:tc hMerge="1">
                  <a:txBody>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400" b="1" i="0" u="none" strike="noStrike" kern="1200" cap="all" spc="300" normalizeH="0" baseline="0" noProof="0" dirty="0">
                        <a:ln>
                          <a:noFill/>
                        </a:ln>
                        <a:solidFill>
                          <a:srgbClr val="FFFFFF"/>
                        </a:solidFill>
                        <a:effectLst/>
                        <a:uLnTx/>
                        <a:uFillTx/>
                        <a:latin typeface="DM Sans" pitchFamily="2" charset="77"/>
                        <a:ea typeface="+mn-ea"/>
                        <a:cs typeface="+mn-cs"/>
                      </a:endParaRPr>
                    </a:p>
                  </a:txBody>
                  <a:tcPr marL="45716" marR="274320" marT="27424" marB="2742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0D4877"/>
                    </a:solidFill>
                  </a:tcPr>
                </a:tc>
                <a:tc gridSpan="2">
                  <a:txBody>
                    <a:bodyPr/>
                    <a:lstStyle>
                      <a:lvl1pPr marL="0" algn="l" defTabSz="914400" rtl="0" eaLnBrk="0" latinLnBrk="0" hangingPunct="0">
                        <a:spcBef>
                          <a:spcPct val="20000"/>
                        </a:spcBef>
                        <a:buFont typeface="Arial Narrow" pitchFamily="34" charset="0"/>
                        <a:defRPr sz="2000" kern="1200">
                          <a:solidFill>
                            <a:schemeClr val="tx1"/>
                          </a:solidFill>
                          <a:latin typeface="Arial Narrow" pitchFamily="34" charset="0"/>
                          <a:ea typeface="MS PGothic" pitchFamily="34" charset="-128"/>
                        </a:defRPr>
                      </a:lvl1pPr>
                      <a:lvl2pPr marL="742950" indent="-285750" algn="l" defTabSz="914400" rtl="0" eaLnBrk="0" latinLnBrk="0" hangingPunct="0">
                        <a:spcBef>
                          <a:spcPct val="20000"/>
                        </a:spcBef>
                        <a:buClr>
                          <a:schemeClr val="tx1"/>
                        </a:buClr>
                        <a:buFont typeface="Arial Narrow" pitchFamily="34" charset="0"/>
                        <a:defRPr sz="2000" kern="1200">
                          <a:solidFill>
                            <a:schemeClr val="tx1"/>
                          </a:solidFill>
                          <a:latin typeface="Arial Narrow" pitchFamily="34" charset="0"/>
                          <a:ea typeface="MS PGothic" pitchFamily="34" charset="-128"/>
                        </a:defRPr>
                      </a:lvl2pPr>
                      <a:lvl3pPr marL="1143000" indent="-228600" algn="l" defTabSz="914400" rtl="0" eaLnBrk="0" latinLnBrk="0" hangingPunct="0">
                        <a:spcBef>
                          <a:spcPct val="20000"/>
                        </a:spcBef>
                        <a:buClr>
                          <a:srgbClr val="0073B9"/>
                        </a:buClr>
                        <a:defRPr sz="2000" kern="1200">
                          <a:solidFill>
                            <a:schemeClr val="bg2"/>
                          </a:solidFill>
                          <a:latin typeface="Arial Narrow" pitchFamily="34" charset="0"/>
                          <a:ea typeface="MS PGothic" pitchFamily="34" charset="-128"/>
                        </a:defRPr>
                      </a:lvl3pPr>
                      <a:lvl4pPr marL="1600200" indent="-228600" algn="l" defTabSz="914400" rtl="0" eaLnBrk="0" latinLnBrk="0" hangingPunct="0">
                        <a:spcBef>
                          <a:spcPct val="20000"/>
                        </a:spcBef>
                        <a:buClr>
                          <a:srgbClr val="0073B9"/>
                        </a:buClr>
                        <a:buSzPct val="90000"/>
                        <a:buFont typeface="Wingdings" pitchFamily="2" charset="2"/>
                        <a:defRPr sz="2000" kern="1200">
                          <a:solidFill>
                            <a:schemeClr val="bg2"/>
                          </a:solidFill>
                          <a:latin typeface="Arial Narrow" pitchFamily="34" charset="0"/>
                          <a:ea typeface="MS PGothic" pitchFamily="34" charset="-128"/>
                        </a:defRPr>
                      </a:lvl4pPr>
                      <a:lvl5pPr marL="2057400" indent="-228600" algn="l" defTabSz="914400" rtl="0" eaLnBrk="0" latinLnBrk="0" hangingPunct="0">
                        <a:spcBef>
                          <a:spcPct val="20000"/>
                        </a:spcBef>
                        <a:defRPr sz="2000" kern="1200">
                          <a:solidFill>
                            <a:schemeClr val="bg2"/>
                          </a:solidFill>
                          <a:latin typeface="Arial Narrow" pitchFamily="34" charset="0"/>
                          <a:ea typeface="MS PGothic" pitchFamily="34" charset="-128"/>
                        </a:defRPr>
                      </a:lvl5pPr>
                      <a:lvl6pPr marL="25146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6pPr>
                      <a:lvl7pPr marL="29718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7pPr>
                      <a:lvl8pPr marL="34290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8pPr>
                      <a:lvl9pPr marL="38862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1" i="0" u="none" strike="noStrike" kern="1200" cap="all" spc="0" normalizeH="0" baseline="0" noProof="0" dirty="0">
                          <a:ln>
                            <a:noFill/>
                          </a:ln>
                          <a:solidFill>
                            <a:srgbClr val="FFFFFF"/>
                          </a:solidFill>
                          <a:effectLst/>
                          <a:uLnTx/>
                          <a:uFillTx/>
                          <a:latin typeface="DM Sans" pitchFamily="2" charset="77"/>
                          <a:ea typeface="+mn-ea"/>
                          <a:cs typeface="+mn-cs"/>
                        </a:rPr>
                        <a:t>Medicare PPO Blue </a:t>
                      </a:r>
                      <a:r>
                        <a:rPr kumimoji="0" lang="en-US" sz="1400" b="1" i="0" u="none" strike="noStrike" kern="1200" cap="all" spc="0" normalizeH="0" baseline="0" noProof="0" dirty="0" err="1">
                          <a:ln>
                            <a:noFill/>
                          </a:ln>
                          <a:solidFill>
                            <a:srgbClr val="FFFFFF"/>
                          </a:solidFill>
                          <a:effectLst/>
                          <a:uLnTx/>
                          <a:uFillTx/>
                          <a:latin typeface="DM Sans" pitchFamily="2" charset="77"/>
                          <a:ea typeface="+mn-ea"/>
                          <a:cs typeface="+mn-cs"/>
                        </a:rPr>
                        <a:t>FreedomRX</a:t>
                      </a:r>
                      <a:endParaRPr kumimoji="0" lang="en-US" sz="1400" b="1" i="0" u="none" strike="noStrike" kern="1200" cap="all" spc="0" normalizeH="0" baseline="0" noProof="0" dirty="0">
                        <a:ln>
                          <a:noFill/>
                        </a:ln>
                        <a:solidFill>
                          <a:srgbClr val="FFFFFF"/>
                        </a:solidFill>
                        <a:effectLst/>
                        <a:uLnTx/>
                        <a:uFillTx/>
                        <a:latin typeface="DM Sans" pitchFamily="2" charset="77"/>
                        <a:ea typeface="+mn-ea"/>
                        <a:cs typeface="+mn-cs"/>
                      </a:endParaRPr>
                    </a:p>
                  </a:txBody>
                  <a:tcPr marL="45716" marR="45716" marT="27424" marB="2742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0D4877"/>
                    </a:solidFill>
                  </a:tcPr>
                </a:tc>
                <a:tc hMerge="1">
                  <a:txBody>
                    <a:bodyPr/>
                    <a:lstStyle/>
                    <a:p>
                      <a:endParaRPr lang="en-US"/>
                    </a:p>
                  </a:txBody>
                  <a:tcPr>
                    <a:lnL w="12700" cmpd="sng">
                      <a:noFill/>
                      <a:prstDash val="solid"/>
                    </a:lnL>
                  </a:tcPr>
                </a:tc>
                <a:tc>
                  <a:txBody>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1" i="0" u="none" strike="noStrike" kern="1200" cap="all" spc="0" normalizeH="0" baseline="0" noProof="0" dirty="0" err="1">
                          <a:ln>
                            <a:noFill/>
                          </a:ln>
                          <a:solidFill>
                            <a:srgbClr val="FFFFFF"/>
                          </a:solidFill>
                          <a:effectLst/>
                          <a:uLnTx/>
                          <a:uFillTx/>
                          <a:latin typeface="DM Sans" pitchFamily="2" charset="77"/>
                          <a:ea typeface="+mn-ea"/>
                          <a:cs typeface="+mn-cs"/>
                        </a:rPr>
                        <a:t>Medex</a:t>
                      </a:r>
                      <a:endParaRPr kumimoji="0" lang="en-US" sz="1400" b="1" i="0" u="none" strike="noStrike" kern="1200" cap="all" spc="0" normalizeH="0" baseline="0" noProof="0" dirty="0">
                        <a:ln>
                          <a:noFill/>
                        </a:ln>
                        <a:solidFill>
                          <a:srgbClr val="FFFFFF"/>
                        </a:solidFill>
                        <a:effectLst/>
                        <a:uLnTx/>
                        <a:uFillTx/>
                        <a:latin typeface="DM Sans" pitchFamily="2" charset="77"/>
                        <a:ea typeface="+mn-ea"/>
                        <a:cs typeface="+mn-cs"/>
                      </a:endParaRPr>
                    </a:p>
                  </a:txBody>
                  <a:tcPr marL="45716" marR="45716" marT="27424" marB="2742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0D4877"/>
                    </a:solidFill>
                  </a:tcPr>
                </a:tc>
                <a:extLst>
                  <a:ext uri="{0D108BD9-81ED-4DB2-BD59-A6C34878D82A}">
                    <a16:rowId xmlns:a16="http://schemas.microsoft.com/office/drawing/2014/main" val="10000"/>
                  </a:ext>
                </a:extLst>
              </a:tr>
              <a:tr h="170450">
                <a:tc>
                  <a:txBody>
                    <a:bodyPr/>
                    <a:lstStyle/>
                    <a:p>
                      <a:pPr marL="0" marR="0" lvl="0" indent="0" algn="r" defTabSz="914400" rtl="0" eaLnBrk="1" fontAlgn="base" latinLnBrk="0" hangingPunct="1">
                        <a:lnSpc>
                          <a:spcPct val="100000"/>
                        </a:lnSpc>
                        <a:spcBef>
                          <a:spcPct val="20000"/>
                        </a:spcBef>
                        <a:spcAft>
                          <a:spcPct val="0"/>
                        </a:spcAft>
                        <a:buClrTx/>
                        <a:buSzTx/>
                        <a:buFont typeface="Arial Narrow" pitchFamily="34" charset="0"/>
                        <a:buNone/>
                        <a:tabLst/>
                        <a:defRPr/>
                      </a:pPr>
                      <a:endParaRPr kumimoji="0" lang="en-US" altLang="en-US" sz="2000" b="1" i="0" u="none" strike="noStrike" kern="1200" cap="none" spc="0" normalizeH="0" baseline="0" noProof="0" dirty="0">
                        <a:ln>
                          <a:noFill/>
                        </a:ln>
                        <a:solidFill>
                          <a:srgbClr val="000000"/>
                        </a:solidFill>
                        <a:effectLst/>
                        <a:uLnTx/>
                        <a:uFillTx/>
                        <a:latin typeface="Arial Narrow" pitchFamily="34" charset="0"/>
                        <a:ea typeface="MS PGothic" pitchFamily="34" charset="-128"/>
                        <a:cs typeface="+mn-cs"/>
                      </a:endParaRPr>
                    </a:p>
                  </a:txBody>
                  <a:tcPr marL="45716" marR="274320" marT="27424" marB="274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solidFill>
                  </a:tcPr>
                </a:tc>
                <a:tc>
                  <a:txBody>
                    <a:bodyPr/>
                    <a:lstStyle>
                      <a:lvl1pPr marL="0" algn="l" defTabSz="914400" rtl="0" eaLnBrk="1" latinLnBrk="0" hangingPunct="1">
                        <a:defRPr sz="1800" kern="1200">
                          <a:solidFill>
                            <a:schemeClr val="tx1"/>
                          </a:solidFill>
                          <a:latin typeface="Arial Narrow"/>
                          <a:ea typeface="ＭＳ Ｐゴシック"/>
                        </a:defRPr>
                      </a:lvl1pPr>
                      <a:lvl2pPr marL="457200" algn="l" defTabSz="914400" rtl="0" eaLnBrk="1" latinLnBrk="0" hangingPunct="1">
                        <a:defRPr sz="1800" kern="1200">
                          <a:solidFill>
                            <a:schemeClr val="tx1"/>
                          </a:solidFill>
                          <a:latin typeface="Arial Narrow"/>
                          <a:ea typeface="ＭＳ Ｐゴシック"/>
                        </a:defRPr>
                      </a:lvl2pPr>
                      <a:lvl3pPr marL="914400" algn="l" defTabSz="914400" rtl="0" eaLnBrk="1" latinLnBrk="0" hangingPunct="1">
                        <a:defRPr sz="1800" kern="1200">
                          <a:solidFill>
                            <a:schemeClr val="tx1"/>
                          </a:solidFill>
                          <a:latin typeface="Arial Narrow"/>
                          <a:ea typeface="ＭＳ Ｐゴシック"/>
                        </a:defRPr>
                      </a:lvl3pPr>
                      <a:lvl4pPr marL="1371600" algn="l" defTabSz="914400" rtl="0" eaLnBrk="1" latinLnBrk="0" hangingPunct="1">
                        <a:defRPr sz="1800" kern="1200">
                          <a:solidFill>
                            <a:schemeClr val="tx1"/>
                          </a:solidFill>
                          <a:latin typeface="Arial Narrow"/>
                          <a:ea typeface="ＭＳ Ｐゴシック"/>
                        </a:defRPr>
                      </a:lvl4pPr>
                      <a:lvl5pPr marL="1828800" algn="l" defTabSz="914400" rtl="0" eaLnBrk="1" latinLnBrk="0" hangingPunct="1">
                        <a:defRPr sz="1800" kern="1200">
                          <a:solidFill>
                            <a:schemeClr val="tx1"/>
                          </a:solidFill>
                          <a:latin typeface="Arial Narrow"/>
                          <a:ea typeface="ＭＳ Ｐゴシック"/>
                        </a:defRPr>
                      </a:lvl5pPr>
                      <a:lvl6pPr marL="2286000" algn="l" defTabSz="914400" rtl="0" eaLnBrk="1" latinLnBrk="0" hangingPunct="1">
                        <a:defRPr sz="1800" kern="1200">
                          <a:solidFill>
                            <a:schemeClr val="tx1"/>
                          </a:solidFill>
                          <a:latin typeface="Arial Narrow"/>
                          <a:ea typeface="ＭＳ Ｐゴシック"/>
                        </a:defRPr>
                      </a:lvl6pPr>
                      <a:lvl7pPr marL="2743200" algn="l" defTabSz="914400" rtl="0" eaLnBrk="1" latinLnBrk="0" hangingPunct="1">
                        <a:defRPr sz="1800" kern="1200">
                          <a:solidFill>
                            <a:schemeClr val="tx1"/>
                          </a:solidFill>
                          <a:latin typeface="Arial Narrow"/>
                          <a:ea typeface="ＭＳ Ｐゴシック"/>
                        </a:defRPr>
                      </a:lvl7pPr>
                      <a:lvl8pPr marL="3200400" algn="l" defTabSz="914400" rtl="0" eaLnBrk="1" latinLnBrk="0" hangingPunct="1">
                        <a:defRPr sz="1800" kern="1200">
                          <a:solidFill>
                            <a:schemeClr val="tx1"/>
                          </a:solidFill>
                          <a:latin typeface="Arial Narrow"/>
                          <a:ea typeface="ＭＳ Ｐゴシック"/>
                        </a:defRPr>
                      </a:lvl8pPr>
                      <a:lvl9pPr marL="3657600" algn="l" defTabSz="914400" rtl="0" eaLnBrk="1" latinLnBrk="0" hangingPunct="1">
                        <a:defRPr sz="1800" kern="1200">
                          <a:solidFill>
                            <a:schemeClr val="tx1"/>
                          </a:solidFill>
                          <a:latin typeface="Arial Narrow"/>
                          <a:ea typeface="ＭＳ Ｐゴシック"/>
                        </a:defRPr>
                      </a:lvl9pPr>
                    </a:lstStyle>
                    <a:p>
                      <a:pPr marL="171450" marR="0" lvl="1"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0" lang="en-US" altLang="en-US" sz="1000" b="0" i="1" u="none" strike="noStrike" kern="1200" cap="none" spc="0" normalizeH="0" baseline="0" noProof="0" dirty="0">
                        <a:ln>
                          <a:noFill/>
                        </a:ln>
                        <a:solidFill>
                          <a:srgbClr val="0E4876"/>
                        </a:solidFill>
                        <a:effectLst/>
                        <a:uLnTx/>
                        <a:uFillTx/>
                        <a:latin typeface="DM Sans" pitchFamily="2" charset="0"/>
                        <a:ea typeface="MS PGothic" pitchFamily="34" charset="-128"/>
                        <a:cs typeface="+mn-cs"/>
                      </a:endParaRPr>
                    </a:p>
                  </a:txBody>
                  <a:tcPr marL="45720" marR="45720" marT="27432" marB="27432"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DDDDD"/>
                    </a:solidFill>
                  </a:tcPr>
                </a:tc>
                <a:tc>
                  <a:txBody>
                    <a:bodyPr/>
                    <a:lstStyle/>
                    <a:p>
                      <a:pPr marL="171450" marR="0" lvl="1"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0" lang="en-US" altLang="en-US" sz="1500" b="1" i="0" u="none" strike="noStrike" kern="1200" cap="none" spc="0" normalizeH="0" baseline="0" noProof="0" dirty="0">
                        <a:ln>
                          <a:noFill/>
                        </a:ln>
                        <a:solidFill>
                          <a:srgbClr val="000000"/>
                        </a:solidFill>
                        <a:effectLst/>
                        <a:uLnTx/>
                        <a:uFillTx/>
                        <a:latin typeface="Arial Narrow" pitchFamily="34" charset="0"/>
                        <a:ea typeface="MS PGothic" pitchFamily="34" charset="-128"/>
                        <a:cs typeface="+mn-cs"/>
                      </a:endParaRPr>
                    </a:p>
                  </a:txBody>
                  <a:tcPr marL="45720" marR="45720" marT="27432" marB="27432" anchor="ctr" horzOverflow="overflow">
                    <a:lnL w="12700" cap="flat" cmpd="sng" algn="ctr">
                      <a:no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DDDDD"/>
                    </a:solidFill>
                  </a:tcPr>
                </a:tc>
                <a:tc>
                  <a:txBody>
                    <a:bodyPr/>
                    <a:lstStyle>
                      <a:lvl1pPr marL="0" algn="l" defTabSz="914400" rtl="0" eaLnBrk="1" latinLnBrk="0" hangingPunct="1">
                        <a:defRPr sz="1800" kern="1200">
                          <a:solidFill>
                            <a:schemeClr val="tx1"/>
                          </a:solidFill>
                          <a:latin typeface="Arial Narrow"/>
                          <a:ea typeface="ＭＳ Ｐゴシック"/>
                        </a:defRPr>
                      </a:lvl1pPr>
                      <a:lvl2pPr marL="457200" algn="l" defTabSz="914400" rtl="0" eaLnBrk="1" latinLnBrk="0" hangingPunct="1">
                        <a:defRPr sz="1800" kern="1200">
                          <a:solidFill>
                            <a:schemeClr val="tx1"/>
                          </a:solidFill>
                          <a:latin typeface="Arial Narrow"/>
                          <a:ea typeface="ＭＳ Ｐゴシック"/>
                        </a:defRPr>
                      </a:lvl2pPr>
                      <a:lvl3pPr marL="914400" algn="l" defTabSz="914400" rtl="0" eaLnBrk="1" latinLnBrk="0" hangingPunct="1">
                        <a:defRPr sz="1800" kern="1200">
                          <a:solidFill>
                            <a:schemeClr val="tx1"/>
                          </a:solidFill>
                          <a:latin typeface="Arial Narrow"/>
                          <a:ea typeface="ＭＳ Ｐゴシック"/>
                        </a:defRPr>
                      </a:lvl3pPr>
                      <a:lvl4pPr marL="1371600" algn="l" defTabSz="914400" rtl="0" eaLnBrk="1" latinLnBrk="0" hangingPunct="1">
                        <a:defRPr sz="1800" kern="1200">
                          <a:solidFill>
                            <a:schemeClr val="tx1"/>
                          </a:solidFill>
                          <a:latin typeface="Arial Narrow"/>
                          <a:ea typeface="ＭＳ Ｐゴシック"/>
                        </a:defRPr>
                      </a:lvl4pPr>
                      <a:lvl5pPr marL="1828800" algn="l" defTabSz="914400" rtl="0" eaLnBrk="1" latinLnBrk="0" hangingPunct="1">
                        <a:defRPr sz="1800" kern="1200">
                          <a:solidFill>
                            <a:schemeClr val="tx1"/>
                          </a:solidFill>
                          <a:latin typeface="Arial Narrow"/>
                          <a:ea typeface="ＭＳ Ｐゴシック"/>
                        </a:defRPr>
                      </a:lvl5pPr>
                      <a:lvl6pPr marL="2286000" algn="l" defTabSz="914400" rtl="0" eaLnBrk="1" latinLnBrk="0" hangingPunct="1">
                        <a:defRPr sz="1800" kern="1200">
                          <a:solidFill>
                            <a:schemeClr val="tx1"/>
                          </a:solidFill>
                          <a:latin typeface="Arial Narrow"/>
                          <a:ea typeface="ＭＳ Ｐゴシック"/>
                        </a:defRPr>
                      </a:lvl6pPr>
                      <a:lvl7pPr marL="2743200" algn="l" defTabSz="914400" rtl="0" eaLnBrk="1" latinLnBrk="0" hangingPunct="1">
                        <a:defRPr sz="1800" kern="1200">
                          <a:solidFill>
                            <a:schemeClr val="tx1"/>
                          </a:solidFill>
                          <a:latin typeface="Arial Narrow"/>
                          <a:ea typeface="ＭＳ Ｐゴシック"/>
                        </a:defRPr>
                      </a:lvl7pPr>
                      <a:lvl8pPr marL="3200400" algn="l" defTabSz="914400" rtl="0" eaLnBrk="1" latinLnBrk="0" hangingPunct="1">
                        <a:defRPr sz="1800" kern="1200">
                          <a:solidFill>
                            <a:schemeClr val="tx1"/>
                          </a:solidFill>
                          <a:latin typeface="Arial Narrow"/>
                          <a:ea typeface="ＭＳ Ｐゴシック"/>
                        </a:defRPr>
                      </a:lvl8pPr>
                      <a:lvl9pPr marL="3657600" algn="l" defTabSz="914400" rtl="0" eaLnBrk="1" latinLnBrk="0" hangingPunct="1">
                        <a:defRPr sz="1800" kern="1200">
                          <a:solidFill>
                            <a:schemeClr val="tx1"/>
                          </a:solidFill>
                          <a:latin typeface="Arial Narrow"/>
                          <a:ea typeface="ＭＳ Ｐゴシック"/>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FD5D3B"/>
                          </a:solidFill>
                          <a:effectLst/>
                          <a:uLnTx/>
                          <a:uFillTx/>
                          <a:latin typeface="DM Sans" pitchFamily="2" charset="77"/>
                          <a:ea typeface="+mn-ea"/>
                          <a:cs typeface="+mn-cs"/>
                        </a:rPr>
                        <a:t>IN-NETWORK</a:t>
                      </a:r>
                    </a:p>
                  </a:txBody>
                  <a:tcPr marL="45720" marR="45720" marT="27432" marB="27432" anchor="ctr" horzOverflow="overflow">
                    <a:lnL w="571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FD5D3B"/>
                          </a:solidFill>
                          <a:effectLst/>
                          <a:uLnTx/>
                          <a:uFillTx/>
                          <a:latin typeface="DM Sans" pitchFamily="2" charset="77"/>
                          <a:ea typeface="+mn-ea"/>
                          <a:cs typeface="+mn-cs"/>
                        </a:rPr>
                        <a:t>OUT-OF-NETWORK</a:t>
                      </a:r>
                    </a:p>
                  </a:txBody>
                  <a:tcPr marL="45720" marR="45720" marT="27432" marB="27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DDDDD"/>
                    </a:solidFill>
                  </a:tcPr>
                </a:tc>
                <a:tc>
                  <a:txBody>
                    <a:body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endParaRPr kumimoji="0" lang="en-US" sz="1500" b="1" i="0" u="none" strike="noStrike" kern="1200" cap="none" spc="0" normalizeH="0" baseline="0" noProof="0" dirty="0">
                        <a:ln>
                          <a:noFill/>
                        </a:ln>
                        <a:solidFill>
                          <a:srgbClr val="FD5D3B"/>
                        </a:solidFill>
                        <a:effectLst/>
                        <a:uLnTx/>
                        <a:uFillTx/>
                        <a:latin typeface="DM Sans" pitchFamily="2" charset="77"/>
                        <a:ea typeface="+mn-ea"/>
                        <a:cs typeface="+mn-cs"/>
                      </a:endParaRPr>
                    </a:p>
                  </a:txBody>
                  <a:tcPr marL="45720" marR="45720" marT="27432" marB="27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3895252565"/>
                  </a:ext>
                </a:extLst>
              </a:tr>
              <a:tr h="422434">
                <a:tc rowSpan="3">
                  <a:txBody>
                    <a:bodyPr/>
                    <a:lstStyle/>
                    <a:p>
                      <a:pPr marL="274320" marR="0" lvl="1" indent="0" algn="r" defTabSz="914400" rtl="0" eaLnBrk="1" fontAlgn="base" latinLnBrk="0" hangingPunct="1">
                        <a:lnSpc>
                          <a:spcPct val="90000"/>
                        </a:lnSpc>
                        <a:spcBef>
                          <a:spcPts val="30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D4877"/>
                          </a:solidFill>
                          <a:effectLst/>
                          <a:uLnTx/>
                          <a:uFillTx/>
                          <a:latin typeface="DM Sans" pitchFamily="2" charset="77"/>
                          <a:ea typeface="+mn-ea"/>
                          <a:cs typeface="+mn-cs"/>
                        </a:rPr>
                        <a:t>DOCTOR </a:t>
                      </a:r>
                    </a:p>
                    <a:p>
                      <a:pPr marL="274320" marR="0" lvl="1" indent="0" algn="r" defTabSz="914400" rtl="0" eaLnBrk="1" fontAlgn="base" latinLnBrk="0" hangingPunct="1">
                        <a:lnSpc>
                          <a:spcPct val="90000"/>
                        </a:lnSpc>
                        <a:spcBef>
                          <a:spcPts val="30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D4877"/>
                          </a:solidFill>
                          <a:effectLst/>
                          <a:uLnTx/>
                          <a:uFillTx/>
                          <a:latin typeface="DM Sans" pitchFamily="2" charset="77"/>
                          <a:ea typeface="+mn-ea"/>
                          <a:cs typeface="+mn-cs"/>
                        </a:rPr>
                        <a:t>OFFICE</a:t>
                      </a:r>
                    </a:p>
                    <a:p>
                      <a:pPr marL="274320" marR="0" lvl="1" indent="0" algn="r" defTabSz="914400" rtl="0" eaLnBrk="1" fontAlgn="base" latinLnBrk="0" hangingPunct="1">
                        <a:lnSpc>
                          <a:spcPct val="90000"/>
                        </a:lnSpc>
                        <a:spcBef>
                          <a:spcPts val="30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D4877"/>
                          </a:solidFill>
                          <a:effectLst/>
                          <a:uLnTx/>
                          <a:uFillTx/>
                          <a:latin typeface="DM Sans" pitchFamily="2" charset="77"/>
                          <a:ea typeface="+mn-ea"/>
                          <a:cs typeface="+mn-cs"/>
                        </a:rPr>
                        <a:t> VISITS</a:t>
                      </a:r>
                      <a:endParaRPr kumimoji="0" lang="en-US" sz="1400" b="0" i="0" u="none" strike="noStrike" kern="1200" cap="none" spc="0" normalizeH="0" baseline="0" noProof="0" dirty="0">
                        <a:ln>
                          <a:noFill/>
                        </a:ln>
                        <a:solidFill>
                          <a:srgbClr val="0D4877"/>
                        </a:solidFill>
                        <a:effectLst/>
                        <a:uLnTx/>
                        <a:uFillTx/>
                        <a:latin typeface="DM Sans" pitchFamily="2" charset="77"/>
                        <a:ea typeface="+mn-ea"/>
                        <a:cs typeface="+mn-cs"/>
                      </a:endParaRPr>
                    </a:p>
                  </a:txBody>
                  <a:tcPr marL="45716" marR="274320" marT="27424" marB="274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chemeClr val="bg1"/>
                    </a:solidFill>
                  </a:tcPr>
                </a:tc>
                <a:tc gridSpan="2">
                  <a:txBody>
                    <a:bodyPr/>
                    <a:lstStyle>
                      <a:lvl1pPr marL="0" algn="l" defTabSz="914400" rtl="0" eaLnBrk="0" latinLnBrk="0" hangingPunct="0">
                        <a:spcBef>
                          <a:spcPct val="20000"/>
                        </a:spcBef>
                        <a:buFont typeface="Arial Narrow" pitchFamily="34" charset="0"/>
                        <a:defRPr sz="2000" kern="1200">
                          <a:solidFill>
                            <a:schemeClr val="tx1"/>
                          </a:solidFill>
                          <a:latin typeface="Arial Narrow" pitchFamily="34" charset="0"/>
                          <a:ea typeface="MS PGothic" pitchFamily="34" charset="-128"/>
                        </a:defRPr>
                      </a:lvl1pPr>
                      <a:lvl2pPr marL="742950" indent="-285750" algn="l" defTabSz="914400" rtl="0" eaLnBrk="0" latinLnBrk="0" hangingPunct="0">
                        <a:spcBef>
                          <a:spcPct val="20000"/>
                        </a:spcBef>
                        <a:buClr>
                          <a:schemeClr val="tx1"/>
                        </a:buClr>
                        <a:buFont typeface="Arial Narrow" pitchFamily="34" charset="0"/>
                        <a:defRPr sz="2000" kern="1200">
                          <a:solidFill>
                            <a:schemeClr val="tx1"/>
                          </a:solidFill>
                          <a:latin typeface="Arial Narrow" pitchFamily="34" charset="0"/>
                          <a:ea typeface="MS PGothic" pitchFamily="34" charset="-128"/>
                        </a:defRPr>
                      </a:lvl2pPr>
                      <a:lvl3pPr marL="1143000" indent="-228600" algn="l" defTabSz="914400" rtl="0" eaLnBrk="0" latinLnBrk="0" hangingPunct="0">
                        <a:spcBef>
                          <a:spcPct val="20000"/>
                        </a:spcBef>
                        <a:buClr>
                          <a:srgbClr val="0073B9"/>
                        </a:buClr>
                        <a:defRPr sz="2000" kern="1200">
                          <a:solidFill>
                            <a:schemeClr val="bg2"/>
                          </a:solidFill>
                          <a:latin typeface="Arial Narrow" pitchFamily="34" charset="0"/>
                          <a:ea typeface="MS PGothic" pitchFamily="34" charset="-128"/>
                        </a:defRPr>
                      </a:lvl3pPr>
                      <a:lvl4pPr marL="1600200" indent="-228600" algn="l" defTabSz="914400" rtl="0" eaLnBrk="0" latinLnBrk="0" hangingPunct="0">
                        <a:spcBef>
                          <a:spcPct val="20000"/>
                        </a:spcBef>
                        <a:buClr>
                          <a:srgbClr val="0073B9"/>
                        </a:buClr>
                        <a:buSzPct val="90000"/>
                        <a:buFont typeface="Wingdings" pitchFamily="2" charset="2"/>
                        <a:defRPr sz="2000" kern="1200">
                          <a:solidFill>
                            <a:schemeClr val="bg2"/>
                          </a:solidFill>
                          <a:latin typeface="Arial Narrow" pitchFamily="34" charset="0"/>
                          <a:ea typeface="MS PGothic" pitchFamily="34" charset="-128"/>
                        </a:defRPr>
                      </a:lvl4pPr>
                      <a:lvl5pPr marL="2057400" indent="-228600" algn="l" defTabSz="914400" rtl="0" eaLnBrk="0" latinLnBrk="0" hangingPunct="0">
                        <a:spcBef>
                          <a:spcPct val="20000"/>
                        </a:spcBef>
                        <a:defRPr sz="2000" kern="1200">
                          <a:solidFill>
                            <a:schemeClr val="bg2"/>
                          </a:solidFill>
                          <a:latin typeface="Arial Narrow" pitchFamily="34" charset="0"/>
                          <a:ea typeface="MS PGothic" pitchFamily="34" charset="-128"/>
                        </a:defRPr>
                      </a:lvl5pPr>
                      <a:lvl6pPr marL="25146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6pPr>
                      <a:lvl7pPr marL="29718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7pPr>
                      <a:lvl8pPr marL="34290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8pPr>
                      <a:lvl9pPr marL="38862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9pPr>
                    </a:lstStyle>
                    <a:p>
                      <a:pPr marL="171450" marR="0" lvl="1" indent="0" algn="r" defTabSz="914400" rtl="0" eaLnBrk="1" fontAlgn="base" latinLnBrk="0" hangingPunct="1">
                        <a:lnSpc>
                          <a:spcPct val="90000"/>
                        </a:lnSpc>
                        <a:spcBef>
                          <a:spcPts val="100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D73BB"/>
                          </a:solidFill>
                          <a:effectLst/>
                          <a:uLnTx/>
                          <a:uFillTx/>
                          <a:latin typeface="DM Sans" pitchFamily="2" charset="77"/>
                          <a:ea typeface="+mn-ea"/>
                          <a:cs typeface="+mn-cs"/>
                        </a:rPr>
                        <a:t>Annual Physical Exam And Medicare-Covered Preventive Care and Screening Tests</a:t>
                      </a:r>
                    </a:p>
                  </a:txBody>
                  <a:tcPr marL="45720" marR="45720" marT="27432" marB="27432" anchor="ctr" horzOverflow="overflow">
                    <a:lnL w="12700" cap="flat" cmpd="sng" algn="ctr">
                      <a:noFill/>
                      <a:prstDash val="solid"/>
                      <a:round/>
                      <a:headEnd type="none" w="med" len="med"/>
                      <a:tailEnd type="none" w="med" len="med"/>
                    </a:lnL>
                    <a:lnR w="5715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lnTlToBr>
                      <a:noFill/>
                    </a:lnTlToBr>
                    <a:lnBlToTr>
                      <a:noFill/>
                    </a:lnBlToTr>
                    <a:solidFill>
                      <a:srgbClr val="DDDDDD"/>
                    </a:solidFill>
                  </a:tcPr>
                </a:tc>
                <a:tc hMerge="1">
                  <a:txBody>
                    <a:bodyPr/>
                    <a:lstStyle/>
                    <a:p>
                      <a:pPr marL="171450" marR="0" lvl="1" indent="0" algn="r" defTabSz="914400" rtl="0" eaLnBrk="1" fontAlgn="base" latinLnBrk="0" hangingPunct="1">
                        <a:lnSpc>
                          <a:spcPct val="90000"/>
                        </a:lnSpc>
                        <a:spcBef>
                          <a:spcPts val="1000"/>
                        </a:spcBef>
                        <a:spcAft>
                          <a:spcPts val="0"/>
                        </a:spcAft>
                        <a:buClrTx/>
                        <a:buSzTx/>
                        <a:buFont typeface="Arial" panose="020B0604020202020204" pitchFamily="34" charset="0"/>
                        <a:buNone/>
                        <a:tabLst/>
                        <a:defRPr/>
                      </a:pPr>
                      <a:endParaRPr kumimoji="0" lang="en-US" sz="1500" b="0" i="0" u="none" strike="noStrike" kern="1200" cap="none" spc="0" normalizeH="0" baseline="0" noProof="0" dirty="0">
                        <a:ln>
                          <a:noFill/>
                        </a:ln>
                        <a:solidFill>
                          <a:srgbClr val="0D4877"/>
                        </a:solidFill>
                        <a:effectLst/>
                        <a:uLnTx/>
                        <a:uFillTx/>
                        <a:latin typeface="DM Sans" pitchFamily="2" charset="77"/>
                        <a:ea typeface="+mn-ea"/>
                        <a:cs typeface="+mn-cs"/>
                      </a:endParaRPr>
                    </a:p>
                  </a:txBody>
                  <a:tcPr marL="45716" marR="274320" marT="27424" marB="2742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DDDDDD"/>
                    </a:solidFill>
                  </a:tcPr>
                </a:tc>
                <a:tc>
                  <a:txBody>
                    <a:bodyPr/>
                    <a:lstStyle>
                      <a:lvl1pPr marL="0" algn="l" defTabSz="914400" rtl="0" eaLnBrk="0" latinLnBrk="0" hangingPunct="0">
                        <a:spcBef>
                          <a:spcPct val="20000"/>
                        </a:spcBef>
                        <a:buFont typeface="Arial Narrow" pitchFamily="34" charset="0"/>
                        <a:defRPr sz="2000" kern="1200">
                          <a:solidFill>
                            <a:schemeClr val="tx1"/>
                          </a:solidFill>
                          <a:latin typeface="Arial Narrow" pitchFamily="34" charset="0"/>
                          <a:ea typeface="MS PGothic" pitchFamily="34" charset="-128"/>
                        </a:defRPr>
                      </a:lvl1pPr>
                      <a:lvl2pPr marL="742950" indent="-285750" algn="l" defTabSz="914400" rtl="0" eaLnBrk="0" latinLnBrk="0" hangingPunct="0">
                        <a:spcBef>
                          <a:spcPct val="20000"/>
                        </a:spcBef>
                        <a:buClr>
                          <a:schemeClr val="tx1"/>
                        </a:buClr>
                        <a:buFont typeface="Arial Narrow" pitchFamily="34" charset="0"/>
                        <a:defRPr sz="2000" kern="1200">
                          <a:solidFill>
                            <a:schemeClr val="tx1"/>
                          </a:solidFill>
                          <a:latin typeface="Arial Narrow" pitchFamily="34" charset="0"/>
                          <a:ea typeface="MS PGothic" pitchFamily="34" charset="-128"/>
                        </a:defRPr>
                      </a:lvl2pPr>
                      <a:lvl3pPr marL="1143000" indent="-228600" algn="l" defTabSz="914400" rtl="0" eaLnBrk="0" latinLnBrk="0" hangingPunct="0">
                        <a:spcBef>
                          <a:spcPct val="20000"/>
                        </a:spcBef>
                        <a:buClr>
                          <a:srgbClr val="0073B9"/>
                        </a:buClr>
                        <a:defRPr sz="2000" kern="1200">
                          <a:solidFill>
                            <a:schemeClr val="bg2"/>
                          </a:solidFill>
                          <a:latin typeface="Arial Narrow" pitchFamily="34" charset="0"/>
                          <a:ea typeface="MS PGothic" pitchFamily="34" charset="-128"/>
                        </a:defRPr>
                      </a:lvl3pPr>
                      <a:lvl4pPr marL="1600200" indent="-228600" algn="l" defTabSz="914400" rtl="0" eaLnBrk="0" latinLnBrk="0" hangingPunct="0">
                        <a:spcBef>
                          <a:spcPct val="20000"/>
                        </a:spcBef>
                        <a:buClr>
                          <a:srgbClr val="0073B9"/>
                        </a:buClr>
                        <a:buSzPct val="90000"/>
                        <a:buFont typeface="Wingdings" pitchFamily="2" charset="2"/>
                        <a:defRPr sz="2000" kern="1200">
                          <a:solidFill>
                            <a:schemeClr val="bg2"/>
                          </a:solidFill>
                          <a:latin typeface="Arial Narrow" pitchFamily="34" charset="0"/>
                          <a:ea typeface="MS PGothic" pitchFamily="34" charset="-128"/>
                        </a:defRPr>
                      </a:lvl4pPr>
                      <a:lvl5pPr marL="2057400" indent="-228600" algn="l" defTabSz="914400" rtl="0" eaLnBrk="0" latinLnBrk="0" hangingPunct="0">
                        <a:spcBef>
                          <a:spcPct val="20000"/>
                        </a:spcBef>
                        <a:defRPr sz="2000" kern="1200">
                          <a:solidFill>
                            <a:schemeClr val="bg2"/>
                          </a:solidFill>
                          <a:latin typeface="Arial Narrow" pitchFamily="34" charset="0"/>
                          <a:ea typeface="MS PGothic" pitchFamily="34" charset="-128"/>
                        </a:defRPr>
                      </a:lvl5pPr>
                      <a:lvl6pPr marL="25146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6pPr>
                      <a:lvl7pPr marL="29718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7pPr>
                      <a:lvl8pPr marL="34290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8pPr>
                      <a:lvl9pPr marL="38862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9pPr>
                    </a:lstStyle>
                    <a:p>
                      <a:pPr marL="17145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mn-cs"/>
                        </a:rPr>
                        <a:t>$0</a:t>
                      </a:r>
                    </a:p>
                  </a:txBody>
                  <a:tcPr marL="45720" marR="45720" marT="27432" marB="27432" anchor="ctr" horzOverflow="overflow">
                    <a:lnL w="571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p>
                      <a:pPr marL="17145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mn-cs"/>
                        </a:rPr>
                        <a:t>$0</a:t>
                      </a:r>
                    </a:p>
                  </a:txBody>
                  <a:tcPr marL="45720" marR="45720" marT="27432" marB="27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p>
                      <a:pPr marL="17145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mn-cs"/>
                        </a:rPr>
                        <a:t>$0</a:t>
                      </a:r>
                      <a:r>
                        <a:rPr kumimoji="0" lang="en-US" sz="1400" b="0" i="0" u="none" strike="noStrike" kern="1200" cap="none" spc="0" normalizeH="0" baseline="30000" noProof="0" dirty="0">
                          <a:ln>
                            <a:noFill/>
                          </a:ln>
                          <a:solidFill>
                            <a:srgbClr val="0D4877"/>
                          </a:solidFill>
                          <a:effectLst/>
                          <a:uLnTx/>
                          <a:uFillTx/>
                          <a:latin typeface="DM Sans" pitchFamily="2" charset="77"/>
                          <a:ea typeface="+mn-ea"/>
                          <a:cs typeface="+mn-cs"/>
                        </a:rPr>
                        <a:t>1</a:t>
                      </a:r>
                      <a:endParaRPr kumimoji="0" lang="en-US" sz="1400" b="0" i="0" u="none" strike="noStrike" kern="1200" cap="none" spc="0" normalizeH="0" baseline="0" noProof="0" dirty="0">
                        <a:ln>
                          <a:noFill/>
                        </a:ln>
                        <a:solidFill>
                          <a:srgbClr val="0D4877"/>
                        </a:solidFill>
                        <a:effectLst/>
                        <a:uLnTx/>
                        <a:uFillTx/>
                        <a:latin typeface="DM Sans" pitchFamily="2" charset="77"/>
                        <a:ea typeface="+mn-ea"/>
                        <a:cs typeface="+mn-cs"/>
                      </a:endParaRPr>
                    </a:p>
                  </a:txBody>
                  <a:tcPr marL="45720" marR="45720" marT="27432" marB="27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1"/>
                  </a:ext>
                </a:extLst>
              </a:tr>
              <a:tr h="195054">
                <a:tc vMerge="1">
                  <a:txBody>
                    <a:bodyPr/>
                    <a:lstStyle/>
                    <a:p>
                      <a:pPr marL="1028700" marR="0" lvl="1" indent="-285750" algn="l" defTabSz="914400" rtl="0" eaLnBrk="1" fontAlgn="base" latinLnBrk="0" hangingPunct="1">
                        <a:lnSpc>
                          <a:spcPct val="90000"/>
                        </a:lnSpc>
                        <a:spcBef>
                          <a:spcPts val="1000"/>
                        </a:spcBef>
                        <a:spcAft>
                          <a:spcPts val="0"/>
                        </a:spcAft>
                        <a:buClrTx/>
                        <a:buSzTx/>
                        <a:buFont typeface="Arial" panose="020B0604020202020204" pitchFamily="34" charset="0"/>
                        <a:buChar char="•"/>
                        <a:tabLst/>
                        <a:defRPr/>
                      </a:pPr>
                      <a:endParaRPr kumimoji="0" lang="en-US" sz="1400" b="0" i="0" u="none" strike="noStrike" kern="1200" cap="none" spc="0" normalizeH="0" baseline="0" noProof="0" dirty="0">
                        <a:ln>
                          <a:noFill/>
                        </a:ln>
                        <a:solidFill>
                          <a:srgbClr val="0D4877"/>
                        </a:solidFill>
                        <a:effectLst/>
                        <a:uLnTx/>
                        <a:uFillTx/>
                        <a:latin typeface="DM Sans" pitchFamily="2" charset="77"/>
                        <a:ea typeface="+mn-ea"/>
                        <a:cs typeface="+mn-cs"/>
                      </a:endParaRPr>
                    </a:p>
                  </a:txBody>
                  <a:tcPr marL="45716" marR="274320" marT="27424" marB="2742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DDDDDD"/>
                    </a:solidFill>
                  </a:tcPr>
                </a:tc>
                <a:tc gridSpan="2">
                  <a:txBody>
                    <a:bodyPr/>
                    <a:lstStyle>
                      <a:lvl1pPr marL="0" algn="l" defTabSz="914400" rtl="0" eaLnBrk="0" latinLnBrk="0" hangingPunct="0">
                        <a:spcBef>
                          <a:spcPct val="20000"/>
                        </a:spcBef>
                        <a:buFont typeface="Arial Narrow" pitchFamily="34" charset="0"/>
                        <a:defRPr sz="2000" kern="1200">
                          <a:solidFill>
                            <a:schemeClr val="tx1"/>
                          </a:solidFill>
                          <a:latin typeface="Arial Narrow" pitchFamily="34" charset="0"/>
                          <a:ea typeface="MS PGothic" pitchFamily="34" charset="-128"/>
                        </a:defRPr>
                      </a:lvl1pPr>
                      <a:lvl2pPr marL="742950" indent="-285750" algn="l" defTabSz="914400" rtl="0" eaLnBrk="0" latinLnBrk="0" hangingPunct="0">
                        <a:spcBef>
                          <a:spcPct val="20000"/>
                        </a:spcBef>
                        <a:buClr>
                          <a:schemeClr val="tx1"/>
                        </a:buClr>
                        <a:buFont typeface="Arial Narrow" pitchFamily="34" charset="0"/>
                        <a:defRPr sz="2000" kern="1200">
                          <a:solidFill>
                            <a:schemeClr val="tx1"/>
                          </a:solidFill>
                          <a:latin typeface="Arial Narrow" pitchFamily="34" charset="0"/>
                          <a:ea typeface="MS PGothic" pitchFamily="34" charset="-128"/>
                        </a:defRPr>
                      </a:lvl2pPr>
                      <a:lvl3pPr marL="1143000" indent="-228600" algn="l" defTabSz="914400" rtl="0" eaLnBrk="0" latinLnBrk="0" hangingPunct="0">
                        <a:spcBef>
                          <a:spcPct val="20000"/>
                        </a:spcBef>
                        <a:buClr>
                          <a:srgbClr val="0073B9"/>
                        </a:buClr>
                        <a:defRPr sz="2000" kern="1200">
                          <a:solidFill>
                            <a:schemeClr val="bg2"/>
                          </a:solidFill>
                          <a:latin typeface="Arial Narrow" pitchFamily="34" charset="0"/>
                          <a:ea typeface="MS PGothic" pitchFamily="34" charset="-128"/>
                        </a:defRPr>
                      </a:lvl3pPr>
                      <a:lvl4pPr marL="1600200" indent="-228600" algn="l" defTabSz="914400" rtl="0" eaLnBrk="0" latinLnBrk="0" hangingPunct="0">
                        <a:spcBef>
                          <a:spcPct val="20000"/>
                        </a:spcBef>
                        <a:buClr>
                          <a:srgbClr val="0073B9"/>
                        </a:buClr>
                        <a:buSzPct val="90000"/>
                        <a:buFont typeface="Wingdings" pitchFamily="2" charset="2"/>
                        <a:defRPr sz="2000" kern="1200">
                          <a:solidFill>
                            <a:schemeClr val="bg2"/>
                          </a:solidFill>
                          <a:latin typeface="Arial Narrow" pitchFamily="34" charset="0"/>
                          <a:ea typeface="MS PGothic" pitchFamily="34" charset="-128"/>
                        </a:defRPr>
                      </a:lvl4pPr>
                      <a:lvl5pPr marL="2057400" indent="-228600" algn="l" defTabSz="914400" rtl="0" eaLnBrk="0" latinLnBrk="0" hangingPunct="0">
                        <a:spcBef>
                          <a:spcPct val="20000"/>
                        </a:spcBef>
                        <a:defRPr sz="2000" kern="1200">
                          <a:solidFill>
                            <a:schemeClr val="bg2"/>
                          </a:solidFill>
                          <a:latin typeface="Arial Narrow" pitchFamily="34" charset="0"/>
                          <a:ea typeface="MS PGothic" pitchFamily="34" charset="-128"/>
                        </a:defRPr>
                      </a:lvl5pPr>
                      <a:lvl6pPr marL="25146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6pPr>
                      <a:lvl7pPr marL="29718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7pPr>
                      <a:lvl8pPr marL="34290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8pPr>
                      <a:lvl9pPr marL="38862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9pPr>
                    </a:lstStyle>
                    <a:p>
                      <a:pPr marL="171450" marR="0" lvl="1" indent="0" algn="r" defTabSz="914400" rtl="0" eaLnBrk="1" fontAlgn="base" latinLnBrk="0" hangingPunct="1">
                        <a:lnSpc>
                          <a:spcPct val="90000"/>
                        </a:lnSpc>
                        <a:spcBef>
                          <a:spcPts val="100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D73BB"/>
                          </a:solidFill>
                          <a:effectLst/>
                          <a:uLnTx/>
                          <a:uFillTx/>
                          <a:latin typeface="DM Sans" pitchFamily="2" charset="77"/>
                          <a:ea typeface="+mn-ea"/>
                          <a:cs typeface="+mn-cs"/>
                        </a:rPr>
                        <a:t>Doctor Office Visits</a:t>
                      </a:r>
                    </a:p>
                  </a:txBody>
                  <a:tcPr marL="45720" marR="45720" marT="27432" marB="27432" anchor="ctr" horzOverflow="overflow">
                    <a:lnL w="12700" cap="flat" cmpd="sng" algn="ctr">
                      <a:noFill/>
                      <a:prstDash val="solid"/>
                      <a:round/>
                      <a:headEnd type="none" w="med" len="med"/>
                      <a:tailEnd type="none" w="med" len="med"/>
                    </a:lnL>
                    <a:lnR w="57150"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a:noFill/>
                    </a:lnTlToBr>
                    <a:lnBlToTr>
                      <a:noFill/>
                    </a:lnBlToTr>
                    <a:solidFill>
                      <a:srgbClr val="DDDDDD"/>
                    </a:solidFill>
                  </a:tcPr>
                </a:tc>
                <a:tc hMerge="1">
                  <a:txBody>
                    <a:bodyPr/>
                    <a:lstStyle/>
                    <a:p>
                      <a:pPr marL="171450" marR="0" lvl="1" indent="0" algn="r" defTabSz="914400" rtl="0" eaLnBrk="1" fontAlgn="base" latinLnBrk="0" hangingPunct="1">
                        <a:lnSpc>
                          <a:spcPct val="90000"/>
                        </a:lnSpc>
                        <a:spcBef>
                          <a:spcPts val="1000"/>
                        </a:spcBef>
                        <a:spcAft>
                          <a:spcPts val="0"/>
                        </a:spcAft>
                        <a:buClrTx/>
                        <a:buSzTx/>
                        <a:buFont typeface="Arial" panose="020B0604020202020204" pitchFamily="34" charset="0"/>
                        <a:buNone/>
                        <a:tabLst/>
                        <a:defRPr/>
                      </a:pPr>
                      <a:endParaRPr kumimoji="0" lang="en-US" sz="1500" b="0" i="0" u="none" strike="noStrike" kern="1200" cap="none" spc="0" normalizeH="0" baseline="0" noProof="0" dirty="0">
                        <a:ln>
                          <a:noFill/>
                        </a:ln>
                        <a:solidFill>
                          <a:srgbClr val="0D4877"/>
                        </a:solidFill>
                        <a:effectLst/>
                        <a:uLnTx/>
                        <a:uFillTx/>
                        <a:latin typeface="DM Sans" pitchFamily="2" charset="77"/>
                        <a:ea typeface="+mn-ea"/>
                        <a:cs typeface="+mn-cs"/>
                      </a:endParaRPr>
                    </a:p>
                  </a:txBody>
                  <a:tcPr marL="45716" marR="274320" marT="27424" marB="2742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DDDDDD"/>
                    </a:solidFill>
                  </a:tcPr>
                </a:tc>
                <a:tc>
                  <a:txBody>
                    <a:bodyPr/>
                    <a:lstStyle>
                      <a:lvl1pPr marL="0" algn="l" defTabSz="914400" rtl="0" eaLnBrk="0" latinLnBrk="0" hangingPunct="0">
                        <a:spcBef>
                          <a:spcPct val="20000"/>
                        </a:spcBef>
                        <a:buFont typeface="Arial Narrow" pitchFamily="34" charset="0"/>
                        <a:defRPr sz="2000" kern="1200">
                          <a:solidFill>
                            <a:schemeClr val="tx1"/>
                          </a:solidFill>
                          <a:latin typeface="Arial Narrow" pitchFamily="34" charset="0"/>
                          <a:ea typeface="MS PGothic" pitchFamily="34" charset="-128"/>
                        </a:defRPr>
                      </a:lvl1pPr>
                      <a:lvl2pPr marL="742950" indent="-285750" algn="l" defTabSz="914400" rtl="0" eaLnBrk="0" latinLnBrk="0" hangingPunct="0">
                        <a:spcBef>
                          <a:spcPct val="20000"/>
                        </a:spcBef>
                        <a:buClr>
                          <a:schemeClr val="tx1"/>
                        </a:buClr>
                        <a:buFont typeface="Arial Narrow" pitchFamily="34" charset="0"/>
                        <a:defRPr sz="2000" kern="1200">
                          <a:solidFill>
                            <a:schemeClr val="tx1"/>
                          </a:solidFill>
                          <a:latin typeface="Arial Narrow" pitchFamily="34" charset="0"/>
                          <a:ea typeface="MS PGothic" pitchFamily="34" charset="-128"/>
                        </a:defRPr>
                      </a:lvl2pPr>
                      <a:lvl3pPr marL="1143000" indent="-228600" algn="l" defTabSz="914400" rtl="0" eaLnBrk="0" latinLnBrk="0" hangingPunct="0">
                        <a:spcBef>
                          <a:spcPct val="20000"/>
                        </a:spcBef>
                        <a:buClr>
                          <a:srgbClr val="0073B9"/>
                        </a:buClr>
                        <a:defRPr sz="2000" kern="1200">
                          <a:solidFill>
                            <a:schemeClr val="bg2"/>
                          </a:solidFill>
                          <a:latin typeface="Arial Narrow" pitchFamily="34" charset="0"/>
                          <a:ea typeface="MS PGothic" pitchFamily="34" charset="-128"/>
                        </a:defRPr>
                      </a:lvl3pPr>
                      <a:lvl4pPr marL="1600200" indent="-228600" algn="l" defTabSz="914400" rtl="0" eaLnBrk="0" latinLnBrk="0" hangingPunct="0">
                        <a:spcBef>
                          <a:spcPct val="20000"/>
                        </a:spcBef>
                        <a:buClr>
                          <a:srgbClr val="0073B9"/>
                        </a:buClr>
                        <a:buSzPct val="90000"/>
                        <a:buFont typeface="Wingdings" pitchFamily="2" charset="2"/>
                        <a:defRPr sz="2000" kern="1200">
                          <a:solidFill>
                            <a:schemeClr val="bg2"/>
                          </a:solidFill>
                          <a:latin typeface="Arial Narrow" pitchFamily="34" charset="0"/>
                          <a:ea typeface="MS PGothic" pitchFamily="34" charset="-128"/>
                        </a:defRPr>
                      </a:lvl4pPr>
                      <a:lvl5pPr marL="2057400" indent="-228600" algn="l" defTabSz="914400" rtl="0" eaLnBrk="0" latinLnBrk="0" hangingPunct="0">
                        <a:spcBef>
                          <a:spcPct val="20000"/>
                        </a:spcBef>
                        <a:defRPr sz="2000" kern="1200">
                          <a:solidFill>
                            <a:schemeClr val="bg2"/>
                          </a:solidFill>
                          <a:latin typeface="Arial Narrow" pitchFamily="34" charset="0"/>
                          <a:ea typeface="MS PGothic" pitchFamily="34" charset="-128"/>
                        </a:defRPr>
                      </a:lvl5pPr>
                      <a:lvl6pPr marL="25146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6pPr>
                      <a:lvl7pPr marL="29718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7pPr>
                      <a:lvl8pPr marL="34290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8pPr>
                      <a:lvl9pPr marL="38862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9pPr>
                    </a:lstStyle>
                    <a:p>
                      <a:pPr marL="17145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mn-cs"/>
                        </a:rPr>
                        <a:t>$0</a:t>
                      </a:r>
                    </a:p>
                  </a:txBody>
                  <a:tcPr marL="45720" marR="45720" marT="27432" marB="27432" anchor="ctr" horzOverflow="overflow">
                    <a:lnL w="571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p>
                      <a:pPr marL="17145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mn-cs"/>
                        </a:rPr>
                        <a:t>$0 (</a:t>
                      </a:r>
                      <a:r>
                        <a:rPr kumimoji="0" lang="en-US" altLang="en-US" sz="1400" b="0" i="0" u="none" strike="noStrike" kern="1200" cap="none" spc="0" normalizeH="0" baseline="0" noProof="0" dirty="0">
                          <a:ln>
                            <a:noFill/>
                          </a:ln>
                          <a:solidFill>
                            <a:srgbClr val="0D4877"/>
                          </a:solidFill>
                          <a:effectLst/>
                          <a:uLnTx/>
                          <a:uFillTx/>
                          <a:latin typeface="DM Sans" pitchFamily="2" charset="0"/>
                          <a:ea typeface="MS PGothic" pitchFamily="34" charset="-128"/>
                          <a:cs typeface="+mn-cs"/>
                        </a:rPr>
                        <a:t>telehealth not covered)</a:t>
                      </a:r>
                    </a:p>
                  </a:txBody>
                  <a:tcPr marL="45720" marR="45720" marT="27432" marB="27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p>
                      <a:pPr marL="17145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altLang="en-US" sz="1400" b="0" i="0" u="none" strike="noStrike" kern="1200" cap="none" spc="0" normalizeH="0" baseline="0" noProof="0" dirty="0">
                          <a:ln>
                            <a:noFill/>
                          </a:ln>
                          <a:solidFill>
                            <a:srgbClr val="0D4877"/>
                          </a:solidFill>
                          <a:effectLst/>
                          <a:uLnTx/>
                          <a:uFillTx/>
                          <a:latin typeface="DM Sans" pitchFamily="2" charset="0"/>
                          <a:ea typeface="MS PGothic" pitchFamily="34" charset="-128"/>
                          <a:cs typeface="+mn-cs"/>
                        </a:rPr>
                        <a:t>$0</a:t>
                      </a:r>
                    </a:p>
                  </a:txBody>
                  <a:tcPr marL="45720" marR="45720" marT="27432" marB="27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2"/>
                  </a:ext>
                </a:extLst>
              </a:tr>
              <a:tr h="339754">
                <a:tc vMerge="1">
                  <a:txBody>
                    <a:bodyPr/>
                    <a:lstStyle/>
                    <a:p>
                      <a:endParaRPr lang="en-US"/>
                    </a:p>
                  </a:txBody>
                  <a:tcPr>
                    <a:lnT w="57150" cap="flat" cmpd="sng" algn="ctr">
                      <a:solidFill>
                        <a:schemeClr val="bg1"/>
                      </a:solidFill>
                      <a:prstDash val="solid"/>
                      <a:round/>
                      <a:headEnd type="none" w="med" len="med"/>
                      <a:tailEnd type="none" w="med" len="med"/>
                    </a:lnT>
                  </a:tcPr>
                </a:tc>
                <a:tc gridSpan="2">
                  <a:txBody>
                    <a:bodyPr/>
                    <a:lstStyle/>
                    <a:p>
                      <a:pPr marL="171450" marR="0" lvl="1" indent="0" algn="r" defTabSz="914400" rtl="0" eaLnBrk="1" fontAlgn="base" latinLnBrk="0" hangingPunct="1">
                        <a:lnSpc>
                          <a:spcPct val="90000"/>
                        </a:lnSpc>
                        <a:spcBef>
                          <a:spcPts val="100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D73BB"/>
                          </a:solidFill>
                          <a:effectLst/>
                          <a:uLnTx/>
                          <a:uFillTx/>
                          <a:latin typeface="DM Sans" pitchFamily="2" charset="77"/>
                          <a:ea typeface="+mn-ea"/>
                          <a:cs typeface="+mn-cs"/>
                        </a:rPr>
                        <a:t>Physical, Speech Therapy, Cardiac Rehab</a:t>
                      </a:r>
                    </a:p>
                  </a:txBody>
                  <a:tcPr marL="45720" marR="45720" marT="27432" marB="27432" anchor="ctr" horzOverflow="overflow">
                    <a:lnL w="12700" cap="flat" cmpd="sng" algn="ctr">
                      <a:noFill/>
                      <a:prstDash val="solid"/>
                      <a:round/>
                      <a:headEnd type="none" w="med" len="med"/>
                      <a:tailEnd type="none" w="med" len="med"/>
                    </a:lnL>
                    <a:lnR w="57150"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DDDDDD"/>
                    </a:solidFill>
                  </a:tcPr>
                </a:tc>
                <a:tc hMerge="1">
                  <a:txBody>
                    <a:bodyPr/>
                    <a:lstStyle/>
                    <a:p>
                      <a:pPr marL="171450" marR="0" lvl="1" indent="0" algn="r" defTabSz="914400" rtl="0" eaLnBrk="1" fontAlgn="base" latinLnBrk="0" hangingPunct="1">
                        <a:lnSpc>
                          <a:spcPct val="90000"/>
                        </a:lnSpc>
                        <a:spcBef>
                          <a:spcPts val="1000"/>
                        </a:spcBef>
                        <a:spcAft>
                          <a:spcPts val="0"/>
                        </a:spcAft>
                        <a:buClrTx/>
                        <a:buSzTx/>
                        <a:buFont typeface="Arial" panose="020B0604020202020204" pitchFamily="34" charset="0"/>
                        <a:buNone/>
                        <a:tabLst/>
                        <a:defRPr/>
                      </a:pPr>
                      <a:endParaRPr kumimoji="0" lang="en-US" sz="1500" b="0" i="0" u="none" strike="noStrike" kern="1200" cap="none" spc="0" normalizeH="0" baseline="0" noProof="0" dirty="0">
                        <a:ln>
                          <a:noFill/>
                        </a:ln>
                        <a:solidFill>
                          <a:srgbClr val="0D4877"/>
                        </a:solidFill>
                        <a:effectLst/>
                        <a:uLnTx/>
                        <a:uFillTx/>
                        <a:latin typeface="DM Sans" pitchFamily="2" charset="77"/>
                        <a:ea typeface="+mn-ea"/>
                        <a:cs typeface="+mn-cs"/>
                      </a:endParaRPr>
                    </a:p>
                  </a:txBody>
                  <a:tcPr marL="45716" marR="274320" marT="27424" marB="2742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p>
                      <a:pPr marL="17145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mn-cs"/>
                        </a:rPr>
                        <a:t>$0</a:t>
                      </a:r>
                    </a:p>
                  </a:txBody>
                  <a:tcPr marL="45720" marR="45720" marT="27432" marB="27432" anchor="ctr" horzOverflow="overflow">
                    <a:lnL w="571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p>
                      <a:pPr marL="17145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mn-cs"/>
                        </a:rPr>
                        <a:t>$0</a:t>
                      </a:r>
                    </a:p>
                  </a:txBody>
                  <a:tcPr marL="45720" marR="45720" marT="27432" marB="2743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rgbClr val="DDDDDD"/>
                    </a:solidFill>
                  </a:tcPr>
                </a:tc>
                <a:tc>
                  <a:txBody>
                    <a:bodyPr/>
                    <a:lstStyle/>
                    <a:p>
                      <a:pPr marL="17145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mn-cs"/>
                        </a:rPr>
                        <a:t>$0</a:t>
                      </a:r>
                    </a:p>
                  </a:txBody>
                  <a:tcPr marL="45720" marR="45720" marT="27432" marB="27432">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solidFill>
                      <a:srgbClr val="DDDDDD"/>
                    </a:solidFill>
                  </a:tcPr>
                </a:tc>
                <a:extLst>
                  <a:ext uri="{0D108BD9-81ED-4DB2-BD59-A6C34878D82A}">
                    <a16:rowId xmlns:a16="http://schemas.microsoft.com/office/drawing/2014/main" val="2445000663"/>
                  </a:ext>
                </a:extLst>
              </a:tr>
              <a:tr h="231732">
                <a:tc rowSpan="2">
                  <a:txBody>
                    <a:bodyPr/>
                    <a:lstStyle/>
                    <a:p>
                      <a:pPr marL="274320" marR="0" lvl="1" indent="0" algn="r" defTabSz="914400" rtl="0" eaLnBrk="1" fontAlgn="base" latinLnBrk="0" hangingPunct="1">
                        <a:lnSpc>
                          <a:spcPct val="90000"/>
                        </a:lnSpc>
                        <a:spcBef>
                          <a:spcPts val="30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D4877"/>
                          </a:solidFill>
                          <a:effectLst/>
                          <a:uLnTx/>
                          <a:uFillTx/>
                          <a:latin typeface="DM Sans" pitchFamily="2" charset="77"/>
                          <a:ea typeface="+mn-ea"/>
                          <a:cs typeface="+mn-cs"/>
                        </a:rPr>
                        <a:t>EMERGENCY AND URGENT CARE</a:t>
                      </a:r>
                      <a:endParaRPr kumimoji="0" lang="en-US" sz="1400" b="0" i="0" u="none" strike="noStrike" kern="1200" cap="none" spc="0" normalizeH="0" baseline="0" noProof="0" dirty="0">
                        <a:ln>
                          <a:noFill/>
                        </a:ln>
                        <a:solidFill>
                          <a:srgbClr val="0D4877"/>
                        </a:solidFill>
                        <a:effectLst/>
                        <a:uLnTx/>
                        <a:uFillTx/>
                        <a:latin typeface="DM Sans" pitchFamily="2" charset="77"/>
                        <a:ea typeface="+mn-ea"/>
                        <a:cs typeface="+mn-cs"/>
                      </a:endParaRPr>
                    </a:p>
                  </a:txBody>
                  <a:tcPr marL="45716" marR="274320" marT="27424" marB="274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chemeClr val="bg1"/>
                    </a:solidFill>
                  </a:tcPr>
                </a:tc>
                <a:tc gridSpan="2">
                  <a:txBody>
                    <a:bodyPr/>
                    <a:lstStyle>
                      <a:lvl1pPr marL="0" algn="l" defTabSz="914400" rtl="0" eaLnBrk="0" latinLnBrk="0" hangingPunct="0">
                        <a:spcBef>
                          <a:spcPct val="20000"/>
                        </a:spcBef>
                        <a:buFont typeface="Arial Narrow" pitchFamily="34" charset="0"/>
                        <a:defRPr sz="2000" kern="1200">
                          <a:solidFill>
                            <a:schemeClr val="tx1"/>
                          </a:solidFill>
                          <a:latin typeface="Arial Narrow" pitchFamily="34" charset="0"/>
                          <a:ea typeface="MS PGothic" pitchFamily="34" charset="-128"/>
                        </a:defRPr>
                      </a:lvl1pPr>
                      <a:lvl2pPr marL="742950" indent="-285750" algn="l" defTabSz="914400" rtl="0" eaLnBrk="0" latinLnBrk="0" hangingPunct="0">
                        <a:spcBef>
                          <a:spcPct val="20000"/>
                        </a:spcBef>
                        <a:buClr>
                          <a:schemeClr val="tx1"/>
                        </a:buClr>
                        <a:buFont typeface="Arial Narrow" pitchFamily="34" charset="0"/>
                        <a:defRPr sz="2000" kern="1200">
                          <a:solidFill>
                            <a:schemeClr val="tx1"/>
                          </a:solidFill>
                          <a:latin typeface="Arial Narrow" pitchFamily="34" charset="0"/>
                          <a:ea typeface="MS PGothic" pitchFamily="34" charset="-128"/>
                        </a:defRPr>
                      </a:lvl2pPr>
                      <a:lvl3pPr marL="1143000" indent="-228600" algn="l" defTabSz="914400" rtl="0" eaLnBrk="0" latinLnBrk="0" hangingPunct="0">
                        <a:spcBef>
                          <a:spcPct val="20000"/>
                        </a:spcBef>
                        <a:buClr>
                          <a:srgbClr val="0073B9"/>
                        </a:buClr>
                        <a:defRPr sz="2000" kern="1200">
                          <a:solidFill>
                            <a:schemeClr val="bg2"/>
                          </a:solidFill>
                          <a:latin typeface="Arial Narrow" pitchFamily="34" charset="0"/>
                          <a:ea typeface="MS PGothic" pitchFamily="34" charset="-128"/>
                        </a:defRPr>
                      </a:lvl3pPr>
                      <a:lvl4pPr marL="1600200" indent="-228600" algn="l" defTabSz="914400" rtl="0" eaLnBrk="0" latinLnBrk="0" hangingPunct="0">
                        <a:spcBef>
                          <a:spcPct val="20000"/>
                        </a:spcBef>
                        <a:buClr>
                          <a:srgbClr val="0073B9"/>
                        </a:buClr>
                        <a:buSzPct val="90000"/>
                        <a:buFont typeface="Wingdings" pitchFamily="2" charset="2"/>
                        <a:defRPr sz="2000" kern="1200">
                          <a:solidFill>
                            <a:schemeClr val="bg2"/>
                          </a:solidFill>
                          <a:latin typeface="Arial Narrow" pitchFamily="34" charset="0"/>
                          <a:ea typeface="MS PGothic" pitchFamily="34" charset="-128"/>
                        </a:defRPr>
                      </a:lvl4pPr>
                      <a:lvl5pPr marL="2057400" indent="-228600" algn="l" defTabSz="914400" rtl="0" eaLnBrk="0" latinLnBrk="0" hangingPunct="0">
                        <a:spcBef>
                          <a:spcPct val="20000"/>
                        </a:spcBef>
                        <a:defRPr sz="2000" kern="1200">
                          <a:solidFill>
                            <a:schemeClr val="bg2"/>
                          </a:solidFill>
                          <a:latin typeface="Arial Narrow" pitchFamily="34" charset="0"/>
                          <a:ea typeface="MS PGothic" pitchFamily="34" charset="-128"/>
                        </a:defRPr>
                      </a:lvl5pPr>
                      <a:lvl6pPr marL="25146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6pPr>
                      <a:lvl7pPr marL="29718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7pPr>
                      <a:lvl8pPr marL="34290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8pPr>
                      <a:lvl9pPr marL="38862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9pPr>
                    </a:lstStyle>
                    <a:p>
                      <a:pPr marL="171450" marR="0" lvl="1"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n-US" altLang="en-US" sz="1400" b="1" i="0" u="none" strike="noStrike" cap="none" normalizeH="0" baseline="0" dirty="0">
                          <a:ln>
                            <a:noFill/>
                          </a:ln>
                          <a:solidFill>
                            <a:srgbClr val="0D73BB"/>
                          </a:solidFill>
                          <a:effectLst/>
                          <a:latin typeface="DM Sans" pitchFamily="2" charset="0"/>
                          <a:ea typeface="MS PGothic" pitchFamily="34" charset="-128"/>
                        </a:rPr>
                        <a:t>Emergency Room visits</a:t>
                      </a:r>
                    </a:p>
                  </a:txBody>
                  <a:tcPr marL="45720" marR="45720" marT="27432" marB="27432" anchor="ctr" horzOverflow="overflow">
                    <a:lnL w="12700" cap="flat" cmpd="sng" algn="ctr">
                      <a:no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a:noFill/>
                    </a:lnTlToBr>
                    <a:lnBlToTr>
                      <a:noFill/>
                    </a:lnBlToTr>
                    <a:solidFill>
                      <a:srgbClr val="DDDDDD"/>
                    </a:solidFill>
                  </a:tcPr>
                </a:tc>
                <a:tc hMerge="1">
                  <a:txBody>
                    <a:bodyPr/>
                    <a:lstStyle/>
                    <a:p>
                      <a:pPr marL="171450" marR="0" lvl="1"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en-US" altLang="en-US" sz="1500" b="0" i="0" u="none" strike="noStrike" cap="none" normalizeH="0" baseline="0" dirty="0">
                        <a:ln>
                          <a:noFill/>
                        </a:ln>
                        <a:solidFill>
                          <a:srgbClr val="0D4877"/>
                        </a:solidFill>
                        <a:effectLst/>
                        <a:latin typeface="DM Sans" pitchFamily="2" charset="0"/>
                        <a:ea typeface="MS PGothic" pitchFamily="34" charset="-128"/>
                      </a:endParaRPr>
                    </a:p>
                  </a:txBody>
                  <a:tcPr marL="45716" marR="274320" marT="27424" marB="2742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DDDDDD"/>
                    </a:solidFill>
                  </a:tcPr>
                </a:tc>
                <a:tc>
                  <a:txBody>
                    <a:bodyPr/>
                    <a:lstStyle>
                      <a:lvl1pPr marL="0" algn="l" defTabSz="914400" rtl="0" eaLnBrk="0" latinLnBrk="0" hangingPunct="0">
                        <a:spcBef>
                          <a:spcPct val="20000"/>
                        </a:spcBef>
                        <a:buFont typeface="Arial Narrow" pitchFamily="34" charset="0"/>
                        <a:defRPr sz="2000" kern="1200">
                          <a:solidFill>
                            <a:schemeClr val="tx1"/>
                          </a:solidFill>
                          <a:latin typeface="Arial Narrow" pitchFamily="34" charset="0"/>
                          <a:ea typeface="MS PGothic" pitchFamily="34" charset="-128"/>
                        </a:defRPr>
                      </a:lvl1pPr>
                      <a:lvl2pPr marL="742950" indent="-285750" algn="l" defTabSz="914400" rtl="0" eaLnBrk="0" latinLnBrk="0" hangingPunct="0">
                        <a:spcBef>
                          <a:spcPct val="20000"/>
                        </a:spcBef>
                        <a:buClr>
                          <a:schemeClr val="tx1"/>
                        </a:buClr>
                        <a:buFont typeface="Arial Narrow" pitchFamily="34" charset="0"/>
                        <a:defRPr sz="2000" kern="1200">
                          <a:solidFill>
                            <a:schemeClr val="tx1"/>
                          </a:solidFill>
                          <a:latin typeface="Arial Narrow" pitchFamily="34" charset="0"/>
                          <a:ea typeface="MS PGothic" pitchFamily="34" charset="-128"/>
                        </a:defRPr>
                      </a:lvl2pPr>
                      <a:lvl3pPr marL="1143000" indent="-228600" algn="l" defTabSz="914400" rtl="0" eaLnBrk="0" latinLnBrk="0" hangingPunct="0">
                        <a:spcBef>
                          <a:spcPct val="20000"/>
                        </a:spcBef>
                        <a:buClr>
                          <a:srgbClr val="0073B9"/>
                        </a:buClr>
                        <a:defRPr sz="2000" kern="1200">
                          <a:solidFill>
                            <a:schemeClr val="bg2"/>
                          </a:solidFill>
                          <a:latin typeface="Arial Narrow" pitchFamily="34" charset="0"/>
                          <a:ea typeface="MS PGothic" pitchFamily="34" charset="-128"/>
                        </a:defRPr>
                      </a:lvl3pPr>
                      <a:lvl4pPr marL="1600200" indent="-228600" algn="l" defTabSz="914400" rtl="0" eaLnBrk="0" latinLnBrk="0" hangingPunct="0">
                        <a:spcBef>
                          <a:spcPct val="20000"/>
                        </a:spcBef>
                        <a:buClr>
                          <a:srgbClr val="0073B9"/>
                        </a:buClr>
                        <a:buSzPct val="90000"/>
                        <a:buFont typeface="Wingdings" pitchFamily="2" charset="2"/>
                        <a:defRPr sz="2000" kern="1200">
                          <a:solidFill>
                            <a:schemeClr val="bg2"/>
                          </a:solidFill>
                          <a:latin typeface="Arial Narrow" pitchFamily="34" charset="0"/>
                          <a:ea typeface="MS PGothic" pitchFamily="34" charset="-128"/>
                        </a:defRPr>
                      </a:lvl4pPr>
                      <a:lvl5pPr marL="2057400" indent="-228600" algn="l" defTabSz="914400" rtl="0" eaLnBrk="0" latinLnBrk="0" hangingPunct="0">
                        <a:spcBef>
                          <a:spcPct val="20000"/>
                        </a:spcBef>
                        <a:defRPr sz="2000" kern="1200">
                          <a:solidFill>
                            <a:schemeClr val="bg2"/>
                          </a:solidFill>
                          <a:latin typeface="Arial Narrow" pitchFamily="34" charset="0"/>
                          <a:ea typeface="MS PGothic" pitchFamily="34" charset="-128"/>
                        </a:defRPr>
                      </a:lvl5pPr>
                      <a:lvl6pPr marL="25146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6pPr>
                      <a:lvl7pPr marL="29718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7pPr>
                      <a:lvl8pPr marL="34290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8pPr>
                      <a:lvl9pPr marL="38862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9pPr>
                    </a:lstStyle>
                    <a:p>
                      <a:pPr marL="17145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mn-cs"/>
                        </a:rPr>
                        <a:t>$0</a:t>
                      </a:r>
                    </a:p>
                  </a:txBody>
                  <a:tcPr marL="45720" marR="45720" marT="27432" marB="27432" anchor="ctr" horzOverflow="overflow">
                    <a:lnL w="571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p>
                      <a:pPr marL="17145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mn-cs"/>
                        </a:rPr>
                        <a:t>$0</a:t>
                      </a:r>
                    </a:p>
                  </a:txBody>
                  <a:tcPr marL="45720" marR="45720" marT="27432" marB="27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p>
                      <a:pPr marL="17145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mn-cs"/>
                        </a:rPr>
                        <a:t>$0</a:t>
                      </a:r>
                    </a:p>
                  </a:txBody>
                  <a:tcPr marL="45720" marR="45720" marT="27432" marB="27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4"/>
                  </a:ext>
                </a:extLst>
              </a:tr>
              <a:tr h="412514">
                <a:tc vMerge="1">
                  <a:txBody>
                    <a:bodyPr/>
                    <a:lstStyle/>
                    <a:p>
                      <a:pPr marL="0" marR="0" lvl="0" indent="0" algn="r" defTabSz="914400" rtl="0" eaLnBrk="1" fontAlgn="base" latinLnBrk="0" hangingPunct="1">
                        <a:lnSpc>
                          <a:spcPct val="100000"/>
                        </a:lnSpc>
                        <a:spcBef>
                          <a:spcPct val="20000"/>
                        </a:spcBef>
                        <a:spcAft>
                          <a:spcPct val="0"/>
                        </a:spcAft>
                        <a:buClrTx/>
                        <a:buSzTx/>
                        <a:buFont typeface="Arial Narrow" pitchFamily="34" charset="0"/>
                        <a:buNone/>
                        <a:tabLst/>
                      </a:pPr>
                      <a:endParaRPr kumimoji="0" lang="en-US" altLang="en-US" sz="1800" b="0" i="0" u="none" strike="noStrike" cap="none" normalizeH="0" baseline="0" dirty="0">
                        <a:ln>
                          <a:noFill/>
                        </a:ln>
                        <a:solidFill>
                          <a:srgbClr val="000000"/>
                        </a:solidFill>
                        <a:effectLst/>
                        <a:latin typeface="Arial Narrow" pitchFamily="34" charset="0"/>
                        <a:ea typeface="MS PGothic" pitchFamily="34" charset="-128"/>
                      </a:endParaRPr>
                    </a:p>
                  </a:txBody>
                  <a:tcPr marL="45716" marR="274320" marT="27424" marB="2742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DDDDDD"/>
                    </a:solidFill>
                  </a:tcPr>
                </a:tc>
                <a:tc gridSpan="2">
                  <a:txBody>
                    <a:bodyPr/>
                    <a:lstStyle>
                      <a:lvl1pPr marL="0" algn="l" defTabSz="914400" rtl="0" eaLnBrk="0" latinLnBrk="0" hangingPunct="0">
                        <a:spcBef>
                          <a:spcPct val="20000"/>
                        </a:spcBef>
                        <a:buFont typeface="Arial Narrow" pitchFamily="34" charset="0"/>
                        <a:defRPr sz="2000" kern="1200">
                          <a:solidFill>
                            <a:schemeClr val="tx1"/>
                          </a:solidFill>
                          <a:latin typeface="Arial Narrow" pitchFamily="34" charset="0"/>
                          <a:ea typeface="MS PGothic" pitchFamily="34" charset="-128"/>
                        </a:defRPr>
                      </a:lvl1pPr>
                      <a:lvl2pPr marL="742950" indent="-285750" algn="l" defTabSz="914400" rtl="0" eaLnBrk="0" latinLnBrk="0" hangingPunct="0">
                        <a:spcBef>
                          <a:spcPct val="20000"/>
                        </a:spcBef>
                        <a:buClr>
                          <a:schemeClr val="tx1"/>
                        </a:buClr>
                        <a:buFont typeface="Arial Narrow" pitchFamily="34" charset="0"/>
                        <a:defRPr sz="2000" kern="1200">
                          <a:solidFill>
                            <a:schemeClr val="tx1"/>
                          </a:solidFill>
                          <a:latin typeface="Arial Narrow" pitchFamily="34" charset="0"/>
                          <a:ea typeface="MS PGothic" pitchFamily="34" charset="-128"/>
                        </a:defRPr>
                      </a:lvl2pPr>
                      <a:lvl3pPr marL="1143000" indent="-228600" algn="l" defTabSz="914400" rtl="0" eaLnBrk="0" latinLnBrk="0" hangingPunct="0">
                        <a:spcBef>
                          <a:spcPct val="20000"/>
                        </a:spcBef>
                        <a:buClr>
                          <a:srgbClr val="0073B9"/>
                        </a:buClr>
                        <a:defRPr sz="2000" kern="1200">
                          <a:solidFill>
                            <a:schemeClr val="bg2"/>
                          </a:solidFill>
                          <a:latin typeface="Arial Narrow" pitchFamily="34" charset="0"/>
                          <a:ea typeface="MS PGothic" pitchFamily="34" charset="-128"/>
                        </a:defRPr>
                      </a:lvl3pPr>
                      <a:lvl4pPr marL="1600200" indent="-228600" algn="l" defTabSz="914400" rtl="0" eaLnBrk="0" latinLnBrk="0" hangingPunct="0">
                        <a:spcBef>
                          <a:spcPct val="20000"/>
                        </a:spcBef>
                        <a:buClr>
                          <a:srgbClr val="0073B9"/>
                        </a:buClr>
                        <a:buSzPct val="90000"/>
                        <a:buFont typeface="Wingdings" pitchFamily="2" charset="2"/>
                        <a:defRPr sz="2000" kern="1200">
                          <a:solidFill>
                            <a:schemeClr val="bg2"/>
                          </a:solidFill>
                          <a:latin typeface="Arial Narrow" pitchFamily="34" charset="0"/>
                          <a:ea typeface="MS PGothic" pitchFamily="34" charset="-128"/>
                        </a:defRPr>
                      </a:lvl4pPr>
                      <a:lvl5pPr marL="2057400" indent="-228600" algn="l" defTabSz="914400" rtl="0" eaLnBrk="0" latinLnBrk="0" hangingPunct="0">
                        <a:spcBef>
                          <a:spcPct val="20000"/>
                        </a:spcBef>
                        <a:defRPr sz="2000" kern="1200">
                          <a:solidFill>
                            <a:schemeClr val="bg2"/>
                          </a:solidFill>
                          <a:latin typeface="Arial Narrow" pitchFamily="34" charset="0"/>
                          <a:ea typeface="MS PGothic" pitchFamily="34" charset="-128"/>
                        </a:defRPr>
                      </a:lvl5pPr>
                      <a:lvl6pPr marL="25146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6pPr>
                      <a:lvl7pPr marL="29718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7pPr>
                      <a:lvl8pPr marL="34290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8pPr>
                      <a:lvl9pPr marL="38862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9pPr>
                    </a:lstStyle>
                    <a:p>
                      <a:pPr marL="171450" marR="0" lvl="1"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US" altLang="en-US" sz="1400" b="1" i="0" u="none" strike="noStrike" cap="none" normalizeH="0" baseline="0" dirty="0">
                          <a:ln>
                            <a:noFill/>
                          </a:ln>
                          <a:solidFill>
                            <a:srgbClr val="0D73BB"/>
                          </a:solidFill>
                          <a:effectLst/>
                          <a:latin typeface="DM Sans" pitchFamily="2" charset="0"/>
                          <a:ea typeface="MS PGothic" pitchFamily="34" charset="-128"/>
                        </a:rPr>
                        <a:t>Urgently Needed Care</a:t>
                      </a:r>
                    </a:p>
                    <a:p>
                      <a:pPr marL="171450" marR="0" lvl="1"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US" altLang="en-US" sz="1400" b="0" i="0" u="none" strike="noStrike" kern="1200" cap="none" spc="0" normalizeH="0" baseline="0" noProof="0" dirty="0">
                          <a:ln>
                            <a:noFill/>
                          </a:ln>
                          <a:solidFill>
                            <a:srgbClr val="0D4877"/>
                          </a:solidFill>
                          <a:effectLst/>
                          <a:uLnTx/>
                          <a:uFillTx/>
                          <a:latin typeface="DM Sans" pitchFamily="2" charset="0"/>
                          <a:ea typeface="MS PGothic" pitchFamily="34" charset="-128"/>
                          <a:cs typeface="+mn-cs"/>
                        </a:rPr>
                        <a:t>Doctor’s office or telehealth visit</a:t>
                      </a:r>
                    </a:p>
                  </a:txBody>
                  <a:tcPr marL="45720" marR="45720" marT="27432" marB="27432" anchor="ctr" horzOverflow="overflow">
                    <a:lnL w="12700" cap="flat" cmpd="sng" algn="ctr">
                      <a:noFill/>
                      <a:prstDash val="solid"/>
                      <a:round/>
                      <a:headEnd type="none" w="med" len="med"/>
                      <a:tailEnd type="none" w="med" len="med"/>
                    </a:lnL>
                    <a:lnR w="57150"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DDDDDD"/>
                    </a:solidFill>
                  </a:tcPr>
                </a:tc>
                <a:tc hMerge="1">
                  <a:txBody>
                    <a:bodyPr/>
                    <a:lstStyle/>
                    <a:p>
                      <a:pPr marL="171450" marR="0" lvl="1"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en-US" altLang="en-US" sz="1500" b="0" i="0" u="none" strike="noStrike" cap="none" normalizeH="0" baseline="0" dirty="0">
                        <a:ln>
                          <a:noFill/>
                        </a:ln>
                        <a:solidFill>
                          <a:srgbClr val="0D4877"/>
                        </a:solidFill>
                        <a:effectLst/>
                        <a:latin typeface="DM Sans" pitchFamily="2" charset="0"/>
                        <a:ea typeface="MS PGothic" pitchFamily="34" charset="-128"/>
                      </a:endParaRPr>
                    </a:p>
                  </a:txBody>
                  <a:tcPr marL="45716" marR="274320" marT="27424" marB="2742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lvl1pPr marL="0" algn="l" defTabSz="914400" rtl="0" eaLnBrk="0" latinLnBrk="0" hangingPunct="0">
                        <a:spcBef>
                          <a:spcPct val="20000"/>
                        </a:spcBef>
                        <a:buFont typeface="Arial Narrow" pitchFamily="34" charset="0"/>
                        <a:defRPr sz="2000" kern="1200">
                          <a:solidFill>
                            <a:schemeClr val="tx1"/>
                          </a:solidFill>
                          <a:latin typeface="Arial Narrow" pitchFamily="34" charset="0"/>
                          <a:ea typeface="MS PGothic" pitchFamily="34" charset="-128"/>
                        </a:defRPr>
                      </a:lvl1pPr>
                      <a:lvl2pPr marL="742950" indent="-285750" algn="l" defTabSz="914400" rtl="0" eaLnBrk="0" latinLnBrk="0" hangingPunct="0">
                        <a:spcBef>
                          <a:spcPct val="20000"/>
                        </a:spcBef>
                        <a:buClr>
                          <a:schemeClr val="tx1"/>
                        </a:buClr>
                        <a:buFont typeface="Arial Narrow" pitchFamily="34" charset="0"/>
                        <a:defRPr sz="2000" kern="1200">
                          <a:solidFill>
                            <a:schemeClr val="tx1"/>
                          </a:solidFill>
                          <a:latin typeface="Arial Narrow" pitchFamily="34" charset="0"/>
                          <a:ea typeface="MS PGothic" pitchFamily="34" charset="-128"/>
                        </a:defRPr>
                      </a:lvl2pPr>
                      <a:lvl3pPr marL="1143000" indent="-228600" algn="l" defTabSz="914400" rtl="0" eaLnBrk="0" latinLnBrk="0" hangingPunct="0">
                        <a:spcBef>
                          <a:spcPct val="20000"/>
                        </a:spcBef>
                        <a:buClr>
                          <a:srgbClr val="0073B9"/>
                        </a:buClr>
                        <a:defRPr sz="2000" kern="1200">
                          <a:solidFill>
                            <a:schemeClr val="bg2"/>
                          </a:solidFill>
                          <a:latin typeface="Arial Narrow" pitchFamily="34" charset="0"/>
                          <a:ea typeface="MS PGothic" pitchFamily="34" charset="-128"/>
                        </a:defRPr>
                      </a:lvl3pPr>
                      <a:lvl4pPr marL="1600200" indent="-228600" algn="l" defTabSz="914400" rtl="0" eaLnBrk="0" latinLnBrk="0" hangingPunct="0">
                        <a:spcBef>
                          <a:spcPct val="20000"/>
                        </a:spcBef>
                        <a:buClr>
                          <a:srgbClr val="0073B9"/>
                        </a:buClr>
                        <a:buSzPct val="90000"/>
                        <a:buFont typeface="Wingdings" pitchFamily="2" charset="2"/>
                        <a:defRPr sz="2000" kern="1200">
                          <a:solidFill>
                            <a:schemeClr val="bg2"/>
                          </a:solidFill>
                          <a:latin typeface="Arial Narrow" pitchFamily="34" charset="0"/>
                          <a:ea typeface="MS PGothic" pitchFamily="34" charset="-128"/>
                        </a:defRPr>
                      </a:lvl4pPr>
                      <a:lvl5pPr marL="2057400" indent="-228600" algn="l" defTabSz="914400" rtl="0" eaLnBrk="0" latinLnBrk="0" hangingPunct="0">
                        <a:spcBef>
                          <a:spcPct val="20000"/>
                        </a:spcBef>
                        <a:defRPr sz="2000" kern="1200">
                          <a:solidFill>
                            <a:schemeClr val="bg2"/>
                          </a:solidFill>
                          <a:latin typeface="Arial Narrow" pitchFamily="34" charset="0"/>
                          <a:ea typeface="MS PGothic" pitchFamily="34" charset="-128"/>
                        </a:defRPr>
                      </a:lvl5pPr>
                      <a:lvl6pPr marL="25146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6pPr>
                      <a:lvl7pPr marL="29718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7pPr>
                      <a:lvl8pPr marL="34290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8pPr>
                      <a:lvl9pPr marL="38862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9pPr>
                    </a:lstStyle>
                    <a:p>
                      <a:pPr marL="17145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mn-cs"/>
                        </a:rPr>
                        <a:t>$0</a:t>
                      </a:r>
                    </a:p>
                  </a:txBody>
                  <a:tcPr marL="45720" marR="45720" marT="27432" marB="27432" horzOverflow="overflow">
                    <a:lnL w="571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p>
                      <a:pPr marL="17145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mn-cs"/>
                        </a:rPr>
                        <a:t>$0 (</a:t>
                      </a:r>
                      <a:r>
                        <a:rPr kumimoji="0" lang="en-US" altLang="en-US" sz="1400" b="0" i="0" u="none" strike="noStrike" kern="1200" cap="none" spc="0" normalizeH="0" baseline="0" noProof="0" dirty="0">
                          <a:ln>
                            <a:noFill/>
                          </a:ln>
                          <a:solidFill>
                            <a:srgbClr val="0D4877"/>
                          </a:solidFill>
                          <a:effectLst/>
                          <a:uLnTx/>
                          <a:uFillTx/>
                          <a:latin typeface="DM Sans" pitchFamily="2" charset="0"/>
                          <a:ea typeface="MS PGothic" pitchFamily="34" charset="-128"/>
                          <a:cs typeface="+mn-cs"/>
                        </a:rPr>
                        <a:t>telehealth not covered)</a:t>
                      </a:r>
                    </a:p>
                  </a:txBody>
                  <a:tcPr marL="45720" marR="45720" marT="27432" marB="274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p>
                      <a:pPr marL="171450" marR="0" lvl="0" indent="0" algn="ctr"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altLang="en-US" sz="1400" b="0" i="0" u="none" strike="noStrike" kern="1200" cap="none" spc="0" normalizeH="0" baseline="0" noProof="0" dirty="0">
                          <a:ln>
                            <a:noFill/>
                          </a:ln>
                          <a:solidFill>
                            <a:srgbClr val="0D4877"/>
                          </a:solidFill>
                          <a:effectLst/>
                          <a:uLnTx/>
                          <a:uFillTx/>
                          <a:latin typeface="DM Sans" pitchFamily="2" charset="0"/>
                          <a:ea typeface="MS PGothic" pitchFamily="34" charset="-128"/>
                          <a:cs typeface="+mn-cs"/>
                        </a:rPr>
                        <a:t>$0</a:t>
                      </a:r>
                    </a:p>
                  </a:txBody>
                  <a:tcPr marL="45720" marR="45720" marT="27432" marB="2743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0005"/>
                  </a:ext>
                </a:extLst>
              </a:tr>
              <a:tr h="266312">
                <a:tc>
                  <a:txBody>
                    <a:bodyPr/>
                    <a:lstStyle/>
                    <a:p>
                      <a:pPr marL="274320" marR="0" lvl="1" indent="0" algn="r" defTabSz="914400" rtl="0" eaLnBrk="1" fontAlgn="base" latinLnBrk="0" hangingPunct="1">
                        <a:lnSpc>
                          <a:spcPct val="90000"/>
                        </a:lnSpc>
                        <a:spcBef>
                          <a:spcPts val="30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D4877"/>
                          </a:solidFill>
                          <a:effectLst/>
                          <a:uLnTx/>
                          <a:uFillTx/>
                          <a:latin typeface="DM Sans" pitchFamily="2" charset="77"/>
                          <a:ea typeface="+mn-ea"/>
                          <a:cs typeface="+mn-cs"/>
                        </a:rPr>
                        <a:t>EQUIPMENT</a:t>
                      </a:r>
                    </a:p>
                  </a:txBody>
                  <a:tcPr marL="45716" marR="274320" marT="27424" marB="274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chemeClr val="bg1"/>
                    </a:solidFill>
                  </a:tcPr>
                </a:tc>
                <a:tc gridSpan="2">
                  <a:txBody>
                    <a:bodyPr/>
                    <a:lstStyle>
                      <a:lvl1pPr marL="0" algn="l" defTabSz="914400" rtl="0" eaLnBrk="0" latinLnBrk="0" hangingPunct="0">
                        <a:spcBef>
                          <a:spcPct val="20000"/>
                        </a:spcBef>
                        <a:buFont typeface="Arial Narrow" pitchFamily="34" charset="0"/>
                        <a:defRPr sz="2000" kern="1200">
                          <a:solidFill>
                            <a:schemeClr val="tx1"/>
                          </a:solidFill>
                          <a:latin typeface="Arial Narrow" pitchFamily="34" charset="0"/>
                          <a:ea typeface="MS PGothic" pitchFamily="34" charset="-128"/>
                        </a:defRPr>
                      </a:lvl1pPr>
                      <a:lvl2pPr marL="742950" indent="-285750" algn="l" defTabSz="914400" rtl="0" eaLnBrk="0" latinLnBrk="0" hangingPunct="0">
                        <a:spcBef>
                          <a:spcPct val="20000"/>
                        </a:spcBef>
                        <a:buClr>
                          <a:schemeClr val="tx1"/>
                        </a:buClr>
                        <a:buFont typeface="Arial Narrow" pitchFamily="34" charset="0"/>
                        <a:defRPr sz="2000" kern="1200">
                          <a:solidFill>
                            <a:schemeClr val="tx1"/>
                          </a:solidFill>
                          <a:latin typeface="Arial Narrow" pitchFamily="34" charset="0"/>
                          <a:ea typeface="MS PGothic" pitchFamily="34" charset="-128"/>
                        </a:defRPr>
                      </a:lvl2pPr>
                      <a:lvl3pPr marL="1143000" indent="-228600" algn="l" defTabSz="914400" rtl="0" eaLnBrk="0" latinLnBrk="0" hangingPunct="0">
                        <a:spcBef>
                          <a:spcPct val="20000"/>
                        </a:spcBef>
                        <a:buClr>
                          <a:srgbClr val="0073B9"/>
                        </a:buClr>
                        <a:defRPr sz="2000" kern="1200">
                          <a:solidFill>
                            <a:schemeClr val="bg2"/>
                          </a:solidFill>
                          <a:latin typeface="Arial Narrow" pitchFamily="34" charset="0"/>
                          <a:ea typeface="MS PGothic" pitchFamily="34" charset="-128"/>
                        </a:defRPr>
                      </a:lvl3pPr>
                      <a:lvl4pPr marL="1600200" indent="-228600" algn="l" defTabSz="914400" rtl="0" eaLnBrk="0" latinLnBrk="0" hangingPunct="0">
                        <a:spcBef>
                          <a:spcPct val="20000"/>
                        </a:spcBef>
                        <a:buClr>
                          <a:srgbClr val="0073B9"/>
                        </a:buClr>
                        <a:buSzPct val="90000"/>
                        <a:buFont typeface="Wingdings" pitchFamily="2" charset="2"/>
                        <a:defRPr sz="2000" kern="1200">
                          <a:solidFill>
                            <a:schemeClr val="bg2"/>
                          </a:solidFill>
                          <a:latin typeface="Arial Narrow" pitchFamily="34" charset="0"/>
                          <a:ea typeface="MS PGothic" pitchFamily="34" charset="-128"/>
                        </a:defRPr>
                      </a:lvl4pPr>
                      <a:lvl5pPr marL="2057400" indent="-228600" algn="l" defTabSz="914400" rtl="0" eaLnBrk="0" latinLnBrk="0" hangingPunct="0">
                        <a:spcBef>
                          <a:spcPct val="20000"/>
                        </a:spcBef>
                        <a:defRPr sz="2000" kern="1200">
                          <a:solidFill>
                            <a:schemeClr val="bg2"/>
                          </a:solidFill>
                          <a:latin typeface="Arial Narrow" pitchFamily="34" charset="0"/>
                          <a:ea typeface="MS PGothic" pitchFamily="34" charset="-128"/>
                        </a:defRPr>
                      </a:lvl5pPr>
                      <a:lvl6pPr marL="25146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6pPr>
                      <a:lvl7pPr marL="29718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7pPr>
                      <a:lvl8pPr marL="34290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8pPr>
                      <a:lvl9pPr marL="38862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9pPr>
                    </a:lstStyle>
                    <a:p>
                      <a:pPr marL="171450" marR="0" lvl="1"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r>
                        <a:rPr kumimoji="0" lang="en-US" altLang="en-US" sz="1400" b="1" i="0" u="none" strike="noStrike" cap="none" normalizeH="0" baseline="0" dirty="0">
                          <a:ln>
                            <a:noFill/>
                          </a:ln>
                          <a:solidFill>
                            <a:srgbClr val="0D73BB"/>
                          </a:solidFill>
                          <a:effectLst/>
                          <a:latin typeface="DM Sans" pitchFamily="2" charset="0"/>
                          <a:ea typeface="MS PGothic" pitchFamily="34" charset="-128"/>
                        </a:rPr>
                        <a:t>Prosthetics, Durable Medical Equipment</a:t>
                      </a:r>
                    </a:p>
                  </a:txBody>
                  <a:tcPr marL="45720" marR="45720" marT="27432" marB="27432" anchor="ctr" horzOverflow="overflow">
                    <a:lnL w="12700" cap="flat" cmpd="sng" algn="ctr">
                      <a:no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DDDDDD"/>
                    </a:solidFill>
                  </a:tcPr>
                </a:tc>
                <a:tc hMerge="1">
                  <a:txBody>
                    <a:bodyPr/>
                    <a:lstStyle/>
                    <a:p>
                      <a:pPr marL="171450" marR="0" lvl="1"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pPr>
                      <a:endParaRPr kumimoji="0" lang="en-US" altLang="en-US" sz="1500" b="0" i="0" u="none" strike="noStrike" cap="none" normalizeH="0" baseline="0" dirty="0">
                        <a:ln>
                          <a:noFill/>
                        </a:ln>
                        <a:solidFill>
                          <a:srgbClr val="0D4877"/>
                        </a:solidFill>
                        <a:effectLst/>
                        <a:latin typeface="DM Sans" pitchFamily="2" charset="0"/>
                        <a:ea typeface="MS PGothic" pitchFamily="34" charset="-128"/>
                      </a:endParaRPr>
                    </a:p>
                  </a:txBody>
                  <a:tcPr marL="45716" marR="274320" marT="27424" marB="2742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lvl1pPr marL="0" algn="l" defTabSz="914400" rtl="0" eaLnBrk="1" latinLnBrk="0" hangingPunct="1">
                        <a:defRPr sz="1800" kern="1200">
                          <a:solidFill>
                            <a:schemeClr val="tx1"/>
                          </a:solidFill>
                          <a:latin typeface="Arial Narrow"/>
                          <a:ea typeface="ＭＳ Ｐゴシック"/>
                        </a:defRPr>
                      </a:lvl1pPr>
                      <a:lvl2pPr marL="457200" algn="l" defTabSz="914400" rtl="0" eaLnBrk="1" latinLnBrk="0" hangingPunct="1">
                        <a:defRPr sz="1800" kern="1200">
                          <a:solidFill>
                            <a:schemeClr val="tx1"/>
                          </a:solidFill>
                          <a:latin typeface="Arial Narrow"/>
                          <a:ea typeface="ＭＳ Ｐゴシック"/>
                        </a:defRPr>
                      </a:lvl2pPr>
                      <a:lvl3pPr marL="914400" algn="l" defTabSz="914400" rtl="0" eaLnBrk="1" latinLnBrk="0" hangingPunct="1">
                        <a:defRPr sz="1800" kern="1200">
                          <a:solidFill>
                            <a:schemeClr val="tx1"/>
                          </a:solidFill>
                          <a:latin typeface="Arial Narrow"/>
                          <a:ea typeface="ＭＳ Ｐゴシック"/>
                        </a:defRPr>
                      </a:lvl3pPr>
                      <a:lvl4pPr marL="1371600" algn="l" defTabSz="914400" rtl="0" eaLnBrk="1" latinLnBrk="0" hangingPunct="1">
                        <a:defRPr sz="1800" kern="1200">
                          <a:solidFill>
                            <a:schemeClr val="tx1"/>
                          </a:solidFill>
                          <a:latin typeface="Arial Narrow"/>
                          <a:ea typeface="ＭＳ Ｐゴシック"/>
                        </a:defRPr>
                      </a:lvl4pPr>
                      <a:lvl5pPr marL="1828800" algn="l" defTabSz="914400" rtl="0" eaLnBrk="1" latinLnBrk="0" hangingPunct="1">
                        <a:defRPr sz="1800" kern="1200">
                          <a:solidFill>
                            <a:schemeClr val="tx1"/>
                          </a:solidFill>
                          <a:latin typeface="Arial Narrow"/>
                          <a:ea typeface="ＭＳ Ｐゴシック"/>
                        </a:defRPr>
                      </a:lvl5pPr>
                      <a:lvl6pPr marL="2286000" algn="l" defTabSz="914400" rtl="0" eaLnBrk="1" latinLnBrk="0" hangingPunct="1">
                        <a:defRPr sz="1800" kern="1200">
                          <a:solidFill>
                            <a:schemeClr val="tx1"/>
                          </a:solidFill>
                          <a:latin typeface="Arial Narrow"/>
                          <a:ea typeface="ＭＳ Ｐゴシック"/>
                        </a:defRPr>
                      </a:lvl6pPr>
                      <a:lvl7pPr marL="2743200" algn="l" defTabSz="914400" rtl="0" eaLnBrk="1" latinLnBrk="0" hangingPunct="1">
                        <a:defRPr sz="1800" kern="1200">
                          <a:solidFill>
                            <a:schemeClr val="tx1"/>
                          </a:solidFill>
                          <a:latin typeface="Arial Narrow"/>
                          <a:ea typeface="ＭＳ Ｐゴシック"/>
                        </a:defRPr>
                      </a:lvl7pPr>
                      <a:lvl8pPr marL="3200400" algn="l" defTabSz="914400" rtl="0" eaLnBrk="1" latinLnBrk="0" hangingPunct="1">
                        <a:defRPr sz="1800" kern="1200">
                          <a:solidFill>
                            <a:schemeClr val="tx1"/>
                          </a:solidFill>
                          <a:latin typeface="Arial Narrow"/>
                          <a:ea typeface="ＭＳ Ｐゴシック"/>
                        </a:defRPr>
                      </a:lvl8pPr>
                      <a:lvl9pPr marL="3657600" algn="l" defTabSz="914400" rtl="0" eaLnBrk="1" latinLnBrk="0" hangingPunct="1">
                        <a:defRPr sz="1800" kern="1200">
                          <a:solidFill>
                            <a:schemeClr val="tx1"/>
                          </a:solidFill>
                          <a:latin typeface="Arial Narrow"/>
                          <a:ea typeface="ＭＳ Ｐゴシック"/>
                        </a:defRPr>
                      </a:lvl9pPr>
                    </a:lstStyle>
                    <a:p>
                      <a:pPr marL="17145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mn-cs"/>
                        </a:rPr>
                        <a:t>$0</a:t>
                      </a:r>
                    </a:p>
                  </a:txBody>
                  <a:tcPr marL="45720" marR="45720" marT="27432" marB="27432" anchor="ctr" horzOverflow="overflow">
                    <a:lnL w="571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p>
                      <a:pPr marL="17145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mn-cs"/>
                        </a:rPr>
                        <a:t>$0</a:t>
                      </a:r>
                    </a:p>
                  </a:txBody>
                  <a:tcPr marL="45720" marR="45720" marT="27432" marB="27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p>
                      <a:pPr marL="17145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mn-cs"/>
                        </a:rPr>
                        <a:t>$0</a:t>
                      </a:r>
                    </a:p>
                  </a:txBody>
                  <a:tcPr marL="45720" marR="45720" marT="27432" marB="27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824930118"/>
                  </a:ext>
                </a:extLst>
              </a:tr>
              <a:tr h="351953">
                <a:tc>
                  <a:txBody>
                    <a:bodyPr/>
                    <a:lstStyle/>
                    <a:p>
                      <a:pPr marL="274320" marR="0" lvl="1" indent="0" algn="r" defTabSz="914400" rtl="0" eaLnBrk="1" fontAlgn="base" latinLnBrk="0" hangingPunct="1">
                        <a:lnSpc>
                          <a:spcPct val="90000"/>
                        </a:lnSpc>
                        <a:spcBef>
                          <a:spcPts val="30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D4877"/>
                          </a:solidFill>
                          <a:effectLst/>
                          <a:uLnTx/>
                          <a:uFillTx/>
                          <a:latin typeface="DM Sans" pitchFamily="2" charset="77"/>
                          <a:ea typeface="+mn-ea"/>
                          <a:cs typeface="+mn-cs"/>
                        </a:rPr>
                        <a:t>DIAGNOSTIC</a:t>
                      </a:r>
                    </a:p>
                    <a:p>
                      <a:pPr marL="274320" marR="0" lvl="1" indent="0" algn="r" defTabSz="914400" rtl="0" eaLnBrk="1" fontAlgn="base" latinLnBrk="0" hangingPunct="1">
                        <a:lnSpc>
                          <a:spcPct val="90000"/>
                        </a:lnSpc>
                        <a:spcBef>
                          <a:spcPts val="30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D4877"/>
                          </a:solidFill>
                          <a:effectLst/>
                          <a:uLnTx/>
                          <a:uFillTx/>
                          <a:latin typeface="DM Sans" pitchFamily="2" charset="77"/>
                          <a:ea typeface="+mn-ea"/>
                          <a:cs typeface="+mn-cs"/>
                        </a:rPr>
                        <a:t> TESTING</a:t>
                      </a:r>
                    </a:p>
                  </a:txBody>
                  <a:tcPr marL="45716" marR="274320" marT="27424" marB="274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chemeClr val="bg1"/>
                    </a:solidFill>
                  </a:tcPr>
                </a:tc>
                <a:tc gridSpan="2">
                  <a:txBody>
                    <a:bodyPr/>
                    <a:lstStyle>
                      <a:lvl1pPr marL="0" algn="l" defTabSz="914400" rtl="0" eaLnBrk="0" latinLnBrk="0" hangingPunct="0">
                        <a:spcBef>
                          <a:spcPct val="20000"/>
                        </a:spcBef>
                        <a:buFont typeface="Arial Narrow" pitchFamily="34" charset="0"/>
                        <a:defRPr sz="2000" kern="1200">
                          <a:solidFill>
                            <a:schemeClr val="tx1"/>
                          </a:solidFill>
                          <a:latin typeface="Arial Narrow" pitchFamily="34" charset="0"/>
                          <a:ea typeface="MS PGothic" pitchFamily="34" charset="-128"/>
                        </a:defRPr>
                      </a:lvl1pPr>
                      <a:lvl2pPr marL="742950" indent="-285750" algn="l" defTabSz="914400" rtl="0" eaLnBrk="0" latinLnBrk="0" hangingPunct="0">
                        <a:spcBef>
                          <a:spcPct val="20000"/>
                        </a:spcBef>
                        <a:buClr>
                          <a:schemeClr val="tx1"/>
                        </a:buClr>
                        <a:buFont typeface="Arial Narrow" pitchFamily="34" charset="0"/>
                        <a:defRPr sz="2000" kern="1200">
                          <a:solidFill>
                            <a:schemeClr val="tx1"/>
                          </a:solidFill>
                          <a:latin typeface="Arial Narrow" pitchFamily="34" charset="0"/>
                          <a:ea typeface="MS PGothic" pitchFamily="34" charset="-128"/>
                        </a:defRPr>
                      </a:lvl2pPr>
                      <a:lvl3pPr marL="1143000" indent="-228600" algn="l" defTabSz="914400" rtl="0" eaLnBrk="0" latinLnBrk="0" hangingPunct="0">
                        <a:spcBef>
                          <a:spcPct val="20000"/>
                        </a:spcBef>
                        <a:buClr>
                          <a:srgbClr val="0073B9"/>
                        </a:buClr>
                        <a:defRPr sz="2000" kern="1200">
                          <a:solidFill>
                            <a:schemeClr val="bg2"/>
                          </a:solidFill>
                          <a:latin typeface="Arial Narrow" pitchFamily="34" charset="0"/>
                          <a:ea typeface="MS PGothic" pitchFamily="34" charset="-128"/>
                        </a:defRPr>
                      </a:lvl3pPr>
                      <a:lvl4pPr marL="1600200" indent="-228600" algn="l" defTabSz="914400" rtl="0" eaLnBrk="0" latinLnBrk="0" hangingPunct="0">
                        <a:spcBef>
                          <a:spcPct val="20000"/>
                        </a:spcBef>
                        <a:buClr>
                          <a:srgbClr val="0073B9"/>
                        </a:buClr>
                        <a:buSzPct val="90000"/>
                        <a:buFont typeface="Wingdings" pitchFamily="2" charset="2"/>
                        <a:defRPr sz="2000" kern="1200">
                          <a:solidFill>
                            <a:schemeClr val="bg2"/>
                          </a:solidFill>
                          <a:latin typeface="Arial Narrow" pitchFamily="34" charset="0"/>
                          <a:ea typeface="MS PGothic" pitchFamily="34" charset="-128"/>
                        </a:defRPr>
                      </a:lvl4pPr>
                      <a:lvl5pPr marL="2057400" indent="-228600" algn="l" defTabSz="914400" rtl="0" eaLnBrk="0" latinLnBrk="0" hangingPunct="0">
                        <a:spcBef>
                          <a:spcPct val="20000"/>
                        </a:spcBef>
                        <a:defRPr sz="2000" kern="1200">
                          <a:solidFill>
                            <a:schemeClr val="bg2"/>
                          </a:solidFill>
                          <a:latin typeface="Arial Narrow" pitchFamily="34" charset="0"/>
                          <a:ea typeface="MS PGothic" pitchFamily="34" charset="-128"/>
                        </a:defRPr>
                      </a:lvl5pPr>
                      <a:lvl6pPr marL="25146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6pPr>
                      <a:lvl7pPr marL="29718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7pPr>
                      <a:lvl8pPr marL="34290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8pPr>
                      <a:lvl9pPr marL="38862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9pPr>
                    </a:lstStyle>
                    <a:p>
                      <a:pPr marL="171450" marR="0" lvl="1"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US" altLang="en-US" sz="1400" b="1" i="0" u="none" strike="noStrike" kern="1200" cap="none" spc="0" normalizeH="0" baseline="0" noProof="0" dirty="0">
                          <a:ln>
                            <a:noFill/>
                          </a:ln>
                          <a:solidFill>
                            <a:srgbClr val="0D73BB"/>
                          </a:solidFill>
                          <a:effectLst/>
                          <a:uLnTx/>
                          <a:uFillTx/>
                          <a:latin typeface="DM Sans" pitchFamily="2" charset="0"/>
                          <a:ea typeface="MS PGothic" pitchFamily="34" charset="-128"/>
                          <a:cs typeface="+mn-cs"/>
                        </a:rPr>
                        <a:t>Diagnostic Testing such as Lab Tests, X-Rays,</a:t>
                      </a:r>
                    </a:p>
                    <a:p>
                      <a:pPr marL="171450" marR="0" lvl="1"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US" altLang="en-US" sz="1400" b="1" i="0" u="none" strike="noStrike" kern="1200" cap="none" spc="0" normalizeH="0" baseline="0" noProof="0" dirty="0">
                          <a:ln>
                            <a:noFill/>
                          </a:ln>
                          <a:solidFill>
                            <a:srgbClr val="0D73BB"/>
                          </a:solidFill>
                          <a:effectLst/>
                          <a:uLnTx/>
                          <a:uFillTx/>
                          <a:latin typeface="DM Sans" pitchFamily="2" charset="0"/>
                          <a:ea typeface="MS PGothic" pitchFamily="34" charset="-128"/>
                          <a:cs typeface="+mn-cs"/>
                        </a:rPr>
                        <a:t>MRI’s, PET &amp; CT Scans</a:t>
                      </a:r>
                    </a:p>
                  </a:txBody>
                  <a:tcPr marL="45720" marR="45720" marT="27432" marB="27432" anchor="ctr" horzOverflow="overflow">
                    <a:lnL w="12700" cap="flat" cmpd="sng" algn="ctr">
                      <a:no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DDDDDD"/>
                    </a:solidFill>
                  </a:tcPr>
                </a:tc>
                <a:tc hMerge="1">
                  <a:txBody>
                    <a:bodyPr/>
                    <a:lstStyle/>
                    <a:p>
                      <a:pPr marL="171450" marR="0" lvl="1"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0" lang="en-US" altLang="en-US" sz="1400" b="0" i="0" u="none" strike="noStrike" kern="1200" cap="none" spc="0" normalizeH="0" baseline="0" noProof="0" dirty="0">
                        <a:ln>
                          <a:noFill/>
                        </a:ln>
                        <a:solidFill>
                          <a:srgbClr val="0D4877"/>
                        </a:solidFill>
                        <a:effectLst/>
                        <a:uLnTx/>
                        <a:uFillTx/>
                        <a:latin typeface="DM Sans" pitchFamily="2" charset="0"/>
                        <a:ea typeface="MS PGothic" pitchFamily="34" charset="-128"/>
                        <a:cs typeface="+mn-cs"/>
                      </a:endParaRPr>
                    </a:p>
                  </a:txBody>
                  <a:tcPr marL="45716" marR="274320" marT="18288" marB="18288"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DDDDDD"/>
                    </a:solidFill>
                  </a:tcPr>
                </a:tc>
                <a:tc>
                  <a:txBody>
                    <a:bodyPr/>
                    <a:lstStyle>
                      <a:lvl1pPr marL="0" algn="l" defTabSz="914400" rtl="0" eaLnBrk="1" latinLnBrk="0" hangingPunct="1">
                        <a:defRPr sz="1800" kern="1200">
                          <a:solidFill>
                            <a:schemeClr val="tx1"/>
                          </a:solidFill>
                          <a:latin typeface="Arial Narrow"/>
                          <a:ea typeface="ＭＳ Ｐゴシック"/>
                        </a:defRPr>
                      </a:lvl1pPr>
                      <a:lvl2pPr marL="457200" algn="l" defTabSz="914400" rtl="0" eaLnBrk="1" latinLnBrk="0" hangingPunct="1">
                        <a:defRPr sz="1800" kern="1200">
                          <a:solidFill>
                            <a:schemeClr val="tx1"/>
                          </a:solidFill>
                          <a:latin typeface="Arial Narrow"/>
                          <a:ea typeface="ＭＳ Ｐゴシック"/>
                        </a:defRPr>
                      </a:lvl2pPr>
                      <a:lvl3pPr marL="914400" algn="l" defTabSz="914400" rtl="0" eaLnBrk="1" latinLnBrk="0" hangingPunct="1">
                        <a:defRPr sz="1800" kern="1200">
                          <a:solidFill>
                            <a:schemeClr val="tx1"/>
                          </a:solidFill>
                          <a:latin typeface="Arial Narrow"/>
                          <a:ea typeface="ＭＳ Ｐゴシック"/>
                        </a:defRPr>
                      </a:lvl3pPr>
                      <a:lvl4pPr marL="1371600" algn="l" defTabSz="914400" rtl="0" eaLnBrk="1" latinLnBrk="0" hangingPunct="1">
                        <a:defRPr sz="1800" kern="1200">
                          <a:solidFill>
                            <a:schemeClr val="tx1"/>
                          </a:solidFill>
                          <a:latin typeface="Arial Narrow"/>
                          <a:ea typeface="ＭＳ Ｐゴシック"/>
                        </a:defRPr>
                      </a:lvl4pPr>
                      <a:lvl5pPr marL="1828800" algn="l" defTabSz="914400" rtl="0" eaLnBrk="1" latinLnBrk="0" hangingPunct="1">
                        <a:defRPr sz="1800" kern="1200">
                          <a:solidFill>
                            <a:schemeClr val="tx1"/>
                          </a:solidFill>
                          <a:latin typeface="Arial Narrow"/>
                          <a:ea typeface="ＭＳ Ｐゴシック"/>
                        </a:defRPr>
                      </a:lvl5pPr>
                      <a:lvl6pPr marL="2286000" algn="l" defTabSz="914400" rtl="0" eaLnBrk="1" latinLnBrk="0" hangingPunct="1">
                        <a:defRPr sz="1800" kern="1200">
                          <a:solidFill>
                            <a:schemeClr val="tx1"/>
                          </a:solidFill>
                          <a:latin typeface="Arial Narrow"/>
                          <a:ea typeface="ＭＳ Ｐゴシック"/>
                        </a:defRPr>
                      </a:lvl6pPr>
                      <a:lvl7pPr marL="2743200" algn="l" defTabSz="914400" rtl="0" eaLnBrk="1" latinLnBrk="0" hangingPunct="1">
                        <a:defRPr sz="1800" kern="1200">
                          <a:solidFill>
                            <a:schemeClr val="tx1"/>
                          </a:solidFill>
                          <a:latin typeface="Arial Narrow"/>
                          <a:ea typeface="ＭＳ Ｐゴシック"/>
                        </a:defRPr>
                      </a:lvl7pPr>
                      <a:lvl8pPr marL="3200400" algn="l" defTabSz="914400" rtl="0" eaLnBrk="1" latinLnBrk="0" hangingPunct="1">
                        <a:defRPr sz="1800" kern="1200">
                          <a:solidFill>
                            <a:schemeClr val="tx1"/>
                          </a:solidFill>
                          <a:latin typeface="Arial Narrow"/>
                          <a:ea typeface="ＭＳ Ｐゴシック"/>
                        </a:defRPr>
                      </a:lvl8pPr>
                      <a:lvl9pPr marL="3657600" algn="l" defTabSz="914400" rtl="0" eaLnBrk="1" latinLnBrk="0" hangingPunct="1">
                        <a:defRPr sz="1800" kern="1200">
                          <a:solidFill>
                            <a:schemeClr val="tx1"/>
                          </a:solidFill>
                          <a:latin typeface="Arial Narrow"/>
                          <a:ea typeface="ＭＳ Ｐゴシック"/>
                        </a:defRPr>
                      </a:lvl9pPr>
                    </a:lstStyle>
                    <a:p>
                      <a:pPr marL="17145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mn-cs"/>
                        </a:rPr>
                        <a:t>$0</a:t>
                      </a:r>
                    </a:p>
                  </a:txBody>
                  <a:tcPr marL="45720" marR="45720" marT="27432" marB="27432" anchor="ctr" horzOverflow="overflow">
                    <a:lnL w="571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p>
                      <a:pPr marL="17145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mn-cs"/>
                        </a:rPr>
                        <a:t>$0</a:t>
                      </a:r>
                    </a:p>
                  </a:txBody>
                  <a:tcPr marL="45720" marR="45720" marT="27432" marB="27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p>
                      <a:pPr marL="17145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mn-cs"/>
                        </a:rPr>
                        <a:t>$0</a:t>
                      </a:r>
                    </a:p>
                  </a:txBody>
                  <a:tcPr marL="45720" marR="45720" marT="27432" marB="27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803728465"/>
                  </a:ext>
                </a:extLst>
              </a:tr>
              <a:tr h="239774">
                <a:tc rowSpan="2">
                  <a:txBody>
                    <a:bodyPr/>
                    <a:lstStyle/>
                    <a:p>
                      <a:pPr marL="742950" marR="0" lvl="1" indent="0" algn="r" defTabSz="914400" rtl="0" eaLnBrk="1" fontAlgn="base" latinLnBrk="0" hangingPunct="1">
                        <a:lnSpc>
                          <a:spcPct val="90000"/>
                        </a:lnSpc>
                        <a:spcBef>
                          <a:spcPts val="300"/>
                        </a:spcBef>
                        <a:spcAft>
                          <a:spcPts val="0"/>
                        </a:spcAft>
                        <a:buClrTx/>
                        <a:buSzTx/>
                        <a:buFont typeface="Arial" panose="020B0604020202020204" pitchFamily="34" charset="0"/>
                        <a:buNone/>
                        <a:tabLst/>
                        <a:defRPr/>
                      </a:pPr>
                      <a:r>
                        <a:rPr kumimoji="0" lang="en-US" sz="1400" b="1" i="0" u="none" strike="noStrike" kern="1200" cap="none" spc="0" normalizeH="0" baseline="0" noProof="0" dirty="0">
                          <a:ln>
                            <a:noFill/>
                          </a:ln>
                          <a:solidFill>
                            <a:srgbClr val="0D4877"/>
                          </a:solidFill>
                          <a:effectLst/>
                          <a:uLnTx/>
                          <a:uFillTx/>
                          <a:latin typeface="DM Sans" pitchFamily="2" charset="77"/>
                          <a:ea typeface="+mn-ea"/>
                          <a:cs typeface="+mn-cs"/>
                        </a:rPr>
                        <a:t>HOSPITAL</a:t>
                      </a:r>
                    </a:p>
                  </a:txBody>
                  <a:tcPr marL="45716" marR="274320" marT="27424" marB="27424"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chemeClr val="bg1"/>
                    </a:solidFill>
                  </a:tcPr>
                </a:tc>
                <a:tc gridSpan="2">
                  <a:txBody>
                    <a:bodyPr/>
                    <a:lstStyle>
                      <a:lvl1pPr marL="0" algn="l" defTabSz="914400" rtl="0" eaLnBrk="1" latinLnBrk="0" hangingPunct="1">
                        <a:defRPr sz="1800" kern="1200">
                          <a:solidFill>
                            <a:schemeClr val="tx1"/>
                          </a:solidFill>
                          <a:latin typeface="Arial Narrow"/>
                          <a:ea typeface="ＭＳ Ｐゴシック"/>
                        </a:defRPr>
                      </a:lvl1pPr>
                      <a:lvl2pPr marL="457200" algn="l" defTabSz="914400" rtl="0" eaLnBrk="1" latinLnBrk="0" hangingPunct="1">
                        <a:defRPr sz="1800" kern="1200">
                          <a:solidFill>
                            <a:schemeClr val="tx1"/>
                          </a:solidFill>
                          <a:latin typeface="Arial Narrow"/>
                          <a:ea typeface="ＭＳ Ｐゴシック"/>
                        </a:defRPr>
                      </a:lvl2pPr>
                      <a:lvl3pPr marL="914400" algn="l" defTabSz="914400" rtl="0" eaLnBrk="1" latinLnBrk="0" hangingPunct="1">
                        <a:defRPr sz="1800" kern="1200">
                          <a:solidFill>
                            <a:schemeClr val="tx1"/>
                          </a:solidFill>
                          <a:latin typeface="Arial Narrow"/>
                          <a:ea typeface="ＭＳ Ｐゴシック"/>
                        </a:defRPr>
                      </a:lvl3pPr>
                      <a:lvl4pPr marL="1371600" algn="l" defTabSz="914400" rtl="0" eaLnBrk="1" latinLnBrk="0" hangingPunct="1">
                        <a:defRPr sz="1800" kern="1200">
                          <a:solidFill>
                            <a:schemeClr val="tx1"/>
                          </a:solidFill>
                          <a:latin typeface="Arial Narrow"/>
                          <a:ea typeface="ＭＳ Ｐゴシック"/>
                        </a:defRPr>
                      </a:lvl4pPr>
                      <a:lvl5pPr marL="1828800" algn="l" defTabSz="914400" rtl="0" eaLnBrk="1" latinLnBrk="0" hangingPunct="1">
                        <a:defRPr sz="1800" kern="1200">
                          <a:solidFill>
                            <a:schemeClr val="tx1"/>
                          </a:solidFill>
                          <a:latin typeface="Arial Narrow"/>
                          <a:ea typeface="ＭＳ Ｐゴシック"/>
                        </a:defRPr>
                      </a:lvl5pPr>
                      <a:lvl6pPr marL="2286000" algn="l" defTabSz="914400" rtl="0" eaLnBrk="1" latinLnBrk="0" hangingPunct="1">
                        <a:defRPr sz="1800" kern="1200">
                          <a:solidFill>
                            <a:schemeClr val="tx1"/>
                          </a:solidFill>
                          <a:latin typeface="Arial Narrow"/>
                          <a:ea typeface="ＭＳ Ｐゴシック"/>
                        </a:defRPr>
                      </a:lvl6pPr>
                      <a:lvl7pPr marL="2743200" algn="l" defTabSz="914400" rtl="0" eaLnBrk="1" latinLnBrk="0" hangingPunct="1">
                        <a:defRPr sz="1800" kern="1200">
                          <a:solidFill>
                            <a:schemeClr val="tx1"/>
                          </a:solidFill>
                          <a:latin typeface="Arial Narrow"/>
                          <a:ea typeface="ＭＳ Ｐゴシック"/>
                        </a:defRPr>
                      </a:lvl7pPr>
                      <a:lvl8pPr marL="3200400" algn="l" defTabSz="914400" rtl="0" eaLnBrk="1" latinLnBrk="0" hangingPunct="1">
                        <a:defRPr sz="1800" kern="1200">
                          <a:solidFill>
                            <a:schemeClr val="tx1"/>
                          </a:solidFill>
                          <a:latin typeface="Arial Narrow"/>
                          <a:ea typeface="ＭＳ Ｐゴシック"/>
                        </a:defRPr>
                      </a:lvl8pPr>
                      <a:lvl9pPr marL="3657600" algn="l" defTabSz="914400" rtl="0" eaLnBrk="1" latinLnBrk="0" hangingPunct="1">
                        <a:defRPr sz="1800" kern="1200">
                          <a:solidFill>
                            <a:schemeClr val="tx1"/>
                          </a:solidFill>
                          <a:latin typeface="Arial Narrow"/>
                          <a:ea typeface="ＭＳ Ｐゴシック"/>
                        </a:defRPr>
                      </a:lvl9pPr>
                    </a:lstStyle>
                    <a:p>
                      <a:pPr marL="171450" marR="0" lvl="1"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US" altLang="en-US" sz="1400" b="1" i="0" u="none" strike="noStrike" kern="1200" cap="none" spc="0" normalizeH="0" baseline="0" noProof="0" dirty="0">
                          <a:ln>
                            <a:noFill/>
                          </a:ln>
                          <a:solidFill>
                            <a:srgbClr val="0D73BB"/>
                          </a:solidFill>
                          <a:effectLst/>
                          <a:uLnTx/>
                          <a:uFillTx/>
                          <a:latin typeface="DM Sans" pitchFamily="2" charset="0"/>
                          <a:ea typeface="MS PGothic" pitchFamily="34" charset="-128"/>
                          <a:cs typeface="+mn-cs"/>
                        </a:rPr>
                        <a:t>Day Surgery</a:t>
                      </a:r>
                    </a:p>
                  </a:txBody>
                  <a:tcPr marL="45720" marR="45720" marT="27432" marB="27432" anchor="ctr" horzOverflow="overflow">
                    <a:lnL w="12700" cap="flat" cmpd="sng" algn="ctr">
                      <a:no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a:noFill/>
                    </a:lnTlToBr>
                    <a:lnBlToTr>
                      <a:noFill/>
                    </a:lnBlToTr>
                    <a:solidFill>
                      <a:srgbClr val="DDDDDD"/>
                    </a:solidFill>
                  </a:tcPr>
                </a:tc>
                <a:tc hMerge="1">
                  <a:txBody>
                    <a:bodyPr/>
                    <a:lstStyle/>
                    <a:p>
                      <a:pPr marL="171450" marR="0" lvl="1"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0" lang="en-US" altLang="en-US" sz="1500" b="0" i="0" u="none" strike="noStrike" kern="1200" cap="none" spc="0" normalizeH="0" baseline="0" noProof="0" dirty="0">
                        <a:ln>
                          <a:noFill/>
                        </a:ln>
                        <a:solidFill>
                          <a:srgbClr val="0D4877"/>
                        </a:solidFill>
                        <a:effectLst/>
                        <a:uLnTx/>
                        <a:uFillTx/>
                        <a:latin typeface="DM Sans" pitchFamily="2" charset="0"/>
                        <a:ea typeface="MS PGothic" pitchFamily="34" charset="-128"/>
                        <a:cs typeface="+mn-cs"/>
                      </a:endParaRPr>
                    </a:p>
                  </a:txBody>
                  <a:tcPr marL="45716" marR="274320" marT="27424" marB="2742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DDDDDD"/>
                    </a:solidFill>
                  </a:tcPr>
                </a:tc>
                <a:tc>
                  <a:txBody>
                    <a:bodyPr/>
                    <a:lstStyle>
                      <a:lvl1pPr marL="0" algn="l" defTabSz="914400" rtl="0" eaLnBrk="1" latinLnBrk="0" hangingPunct="1">
                        <a:defRPr sz="1800" kern="1200">
                          <a:solidFill>
                            <a:schemeClr val="tx1"/>
                          </a:solidFill>
                          <a:latin typeface="Arial Narrow"/>
                          <a:ea typeface="ＭＳ Ｐゴシック"/>
                        </a:defRPr>
                      </a:lvl1pPr>
                      <a:lvl2pPr marL="457200" algn="l" defTabSz="914400" rtl="0" eaLnBrk="1" latinLnBrk="0" hangingPunct="1">
                        <a:defRPr sz="1800" kern="1200">
                          <a:solidFill>
                            <a:schemeClr val="tx1"/>
                          </a:solidFill>
                          <a:latin typeface="Arial Narrow"/>
                          <a:ea typeface="ＭＳ Ｐゴシック"/>
                        </a:defRPr>
                      </a:lvl2pPr>
                      <a:lvl3pPr marL="914400" algn="l" defTabSz="914400" rtl="0" eaLnBrk="1" latinLnBrk="0" hangingPunct="1">
                        <a:defRPr sz="1800" kern="1200">
                          <a:solidFill>
                            <a:schemeClr val="tx1"/>
                          </a:solidFill>
                          <a:latin typeface="Arial Narrow"/>
                          <a:ea typeface="ＭＳ Ｐゴシック"/>
                        </a:defRPr>
                      </a:lvl3pPr>
                      <a:lvl4pPr marL="1371600" algn="l" defTabSz="914400" rtl="0" eaLnBrk="1" latinLnBrk="0" hangingPunct="1">
                        <a:defRPr sz="1800" kern="1200">
                          <a:solidFill>
                            <a:schemeClr val="tx1"/>
                          </a:solidFill>
                          <a:latin typeface="Arial Narrow"/>
                          <a:ea typeface="ＭＳ Ｐゴシック"/>
                        </a:defRPr>
                      </a:lvl4pPr>
                      <a:lvl5pPr marL="1828800" algn="l" defTabSz="914400" rtl="0" eaLnBrk="1" latinLnBrk="0" hangingPunct="1">
                        <a:defRPr sz="1800" kern="1200">
                          <a:solidFill>
                            <a:schemeClr val="tx1"/>
                          </a:solidFill>
                          <a:latin typeface="Arial Narrow"/>
                          <a:ea typeface="ＭＳ Ｐゴシック"/>
                        </a:defRPr>
                      </a:lvl5pPr>
                      <a:lvl6pPr marL="2286000" algn="l" defTabSz="914400" rtl="0" eaLnBrk="1" latinLnBrk="0" hangingPunct="1">
                        <a:defRPr sz="1800" kern="1200">
                          <a:solidFill>
                            <a:schemeClr val="tx1"/>
                          </a:solidFill>
                          <a:latin typeface="Arial Narrow"/>
                          <a:ea typeface="ＭＳ Ｐゴシック"/>
                        </a:defRPr>
                      </a:lvl6pPr>
                      <a:lvl7pPr marL="2743200" algn="l" defTabSz="914400" rtl="0" eaLnBrk="1" latinLnBrk="0" hangingPunct="1">
                        <a:defRPr sz="1800" kern="1200">
                          <a:solidFill>
                            <a:schemeClr val="tx1"/>
                          </a:solidFill>
                          <a:latin typeface="Arial Narrow"/>
                          <a:ea typeface="ＭＳ Ｐゴシック"/>
                        </a:defRPr>
                      </a:lvl7pPr>
                      <a:lvl8pPr marL="3200400" algn="l" defTabSz="914400" rtl="0" eaLnBrk="1" latinLnBrk="0" hangingPunct="1">
                        <a:defRPr sz="1800" kern="1200">
                          <a:solidFill>
                            <a:schemeClr val="tx1"/>
                          </a:solidFill>
                          <a:latin typeface="Arial Narrow"/>
                          <a:ea typeface="ＭＳ Ｐゴシック"/>
                        </a:defRPr>
                      </a:lvl8pPr>
                      <a:lvl9pPr marL="3657600" algn="l" defTabSz="914400" rtl="0" eaLnBrk="1" latinLnBrk="0" hangingPunct="1">
                        <a:defRPr sz="1800" kern="1200">
                          <a:solidFill>
                            <a:schemeClr val="tx1"/>
                          </a:solidFill>
                          <a:latin typeface="Arial Narrow"/>
                          <a:ea typeface="ＭＳ Ｐゴシック"/>
                        </a:defRPr>
                      </a:lvl9pPr>
                    </a:lstStyle>
                    <a:p>
                      <a:pPr marL="17145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mn-cs"/>
                        </a:rPr>
                        <a:t>$0</a:t>
                      </a:r>
                    </a:p>
                  </a:txBody>
                  <a:tcPr marL="45720" marR="45720" marT="27432" marB="27432" anchor="ctr" horzOverflow="overflow">
                    <a:lnL w="571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p>
                      <a:pPr marL="17145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mn-cs"/>
                        </a:rPr>
                        <a:t>$0</a:t>
                      </a:r>
                    </a:p>
                  </a:txBody>
                  <a:tcPr marL="45720" marR="45720" marT="27432" marB="27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p>
                      <a:pPr marL="17145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mn-cs"/>
                        </a:rPr>
                        <a:t>$0</a:t>
                      </a:r>
                    </a:p>
                  </a:txBody>
                  <a:tcPr marL="45720" marR="45720" marT="27432" marB="27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4247710269"/>
                  </a:ext>
                </a:extLst>
              </a:tr>
              <a:tr h="561414">
                <a:tc vMerge="1">
                  <a:txBody>
                    <a:bodyPr/>
                    <a:lstStyle/>
                    <a:p>
                      <a:pPr marL="0" marR="0" lvl="0" indent="0" algn="r" defTabSz="914400" rtl="0" eaLnBrk="1" fontAlgn="base" latinLnBrk="0" hangingPunct="1">
                        <a:lnSpc>
                          <a:spcPct val="100000"/>
                        </a:lnSpc>
                        <a:spcBef>
                          <a:spcPct val="20000"/>
                        </a:spcBef>
                        <a:spcAft>
                          <a:spcPct val="0"/>
                        </a:spcAft>
                        <a:buClr>
                          <a:schemeClr val="bg1"/>
                        </a:buClr>
                        <a:buSzPct val="25000"/>
                        <a:buFont typeface="Wingdings" pitchFamily="2" charset="2"/>
                        <a:buChar char="§"/>
                        <a:tabLst/>
                      </a:pPr>
                      <a:endParaRPr kumimoji="0" lang="en-US" altLang="en-US" sz="1800" b="0" i="0" u="none" strike="noStrike" cap="none" normalizeH="0" baseline="0" dirty="0">
                        <a:ln>
                          <a:noFill/>
                        </a:ln>
                        <a:solidFill>
                          <a:srgbClr val="000000"/>
                        </a:solidFill>
                        <a:effectLst/>
                        <a:latin typeface="Arial Narrow" pitchFamily="34" charset="0"/>
                        <a:ea typeface="MS PGothic" pitchFamily="34" charset="-128"/>
                      </a:endParaRPr>
                    </a:p>
                  </a:txBody>
                  <a:tcPr marL="45716" marR="274320" marT="27424" marB="2742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DDDDDD"/>
                    </a:solidFill>
                  </a:tcPr>
                </a:tc>
                <a:tc gridSpan="2">
                  <a:txBody>
                    <a:bodyPr/>
                    <a:lstStyle>
                      <a:lvl1pPr marL="0" algn="l" defTabSz="914400" rtl="0" eaLnBrk="0" latinLnBrk="0" hangingPunct="0">
                        <a:spcBef>
                          <a:spcPct val="20000"/>
                        </a:spcBef>
                        <a:buFont typeface="Arial Narrow" pitchFamily="34" charset="0"/>
                        <a:defRPr sz="2000" kern="1200">
                          <a:solidFill>
                            <a:schemeClr val="tx1"/>
                          </a:solidFill>
                          <a:latin typeface="Arial Narrow" pitchFamily="34" charset="0"/>
                          <a:ea typeface="MS PGothic" pitchFamily="34" charset="-128"/>
                        </a:defRPr>
                      </a:lvl1pPr>
                      <a:lvl2pPr marL="742950" indent="-285750" algn="l" defTabSz="914400" rtl="0" eaLnBrk="0" latinLnBrk="0" hangingPunct="0">
                        <a:spcBef>
                          <a:spcPct val="20000"/>
                        </a:spcBef>
                        <a:buClr>
                          <a:schemeClr val="tx1"/>
                        </a:buClr>
                        <a:buFont typeface="Arial Narrow" pitchFamily="34" charset="0"/>
                        <a:defRPr sz="2000" kern="1200">
                          <a:solidFill>
                            <a:schemeClr val="tx1"/>
                          </a:solidFill>
                          <a:latin typeface="Arial Narrow" pitchFamily="34" charset="0"/>
                          <a:ea typeface="MS PGothic" pitchFamily="34" charset="-128"/>
                        </a:defRPr>
                      </a:lvl2pPr>
                      <a:lvl3pPr marL="1143000" indent="-228600" algn="l" defTabSz="914400" rtl="0" eaLnBrk="0" latinLnBrk="0" hangingPunct="0">
                        <a:spcBef>
                          <a:spcPct val="20000"/>
                        </a:spcBef>
                        <a:buClr>
                          <a:srgbClr val="0073B9"/>
                        </a:buClr>
                        <a:defRPr sz="2000" kern="1200">
                          <a:solidFill>
                            <a:schemeClr val="bg2"/>
                          </a:solidFill>
                          <a:latin typeface="Arial Narrow" pitchFamily="34" charset="0"/>
                          <a:ea typeface="MS PGothic" pitchFamily="34" charset="-128"/>
                        </a:defRPr>
                      </a:lvl3pPr>
                      <a:lvl4pPr marL="1600200" indent="-228600" algn="l" defTabSz="914400" rtl="0" eaLnBrk="0" latinLnBrk="0" hangingPunct="0">
                        <a:spcBef>
                          <a:spcPct val="20000"/>
                        </a:spcBef>
                        <a:buClr>
                          <a:srgbClr val="0073B9"/>
                        </a:buClr>
                        <a:buSzPct val="90000"/>
                        <a:buFont typeface="Wingdings" pitchFamily="2" charset="2"/>
                        <a:defRPr sz="2000" kern="1200">
                          <a:solidFill>
                            <a:schemeClr val="bg2"/>
                          </a:solidFill>
                          <a:latin typeface="Arial Narrow" pitchFamily="34" charset="0"/>
                          <a:ea typeface="MS PGothic" pitchFamily="34" charset="-128"/>
                        </a:defRPr>
                      </a:lvl4pPr>
                      <a:lvl5pPr marL="2057400" indent="-228600" algn="l" defTabSz="914400" rtl="0" eaLnBrk="0" latinLnBrk="0" hangingPunct="0">
                        <a:spcBef>
                          <a:spcPct val="20000"/>
                        </a:spcBef>
                        <a:defRPr sz="2000" kern="1200">
                          <a:solidFill>
                            <a:schemeClr val="bg2"/>
                          </a:solidFill>
                          <a:latin typeface="Arial Narrow" pitchFamily="34" charset="0"/>
                          <a:ea typeface="MS PGothic" pitchFamily="34" charset="-128"/>
                        </a:defRPr>
                      </a:lvl5pPr>
                      <a:lvl6pPr marL="25146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6pPr>
                      <a:lvl7pPr marL="29718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7pPr>
                      <a:lvl8pPr marL="34290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8pPr>
                      <a:lvl9pPr marL="3886200" indent="-228600" algn="l" defTabSz="914400" rtl="0" eaLnBrk="0" fontAlgn="base" latinLnBrk="0" hangingPunct="0">
                        <a:spcBef>
                          <a:spcPct val="20000"/>
                        </a:spcBef>
                        <a:spcAft>
                          <a:spcPct val="0"/>
                        </a:spcAft>
                        <a:defRPr sz="2000" kern="1200">
                          <a:solidFill>
                            <a:schemeClr val="bg2"/>
                          </a:solidFill>
                          <a:latin typeface="Arial Narrow" pitchFamily="34" charset="0"/>
                          <a:ea typeface="MS PGothic" pitchFamily="34" charset="-128"/>
                        </a:defRPr>
                      </a:lvl9pPr>
                    </a:lstStyle>
                    <a:p>
                      <a:pPr marL="171450" marR="0" lvl="1"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US" altLang="en-US" sz="1400" b="1" i="0" u="none" strike="noStrike" cap="none" normalizeH="0" baseline="0" dirty="0">
                          <a:ln>
                            <a:noFill/>
                          </a:ln>
                          <a:solidFill>
                            <a:srgbClr val="0D73BB"/>
                          </a:solidFill>
                          <a:effectLst/>
                          <a:latin typeface="DM Sans" pitchFamily="2" charset="0"/>
                          <a:ea typeface="MS PGothic" pitchFamily="34" charset="-128"/>
                        </a:rPr>
                        <a:t>Inpatient Hospital Care</a:t>
                      </a:r>
                    </a:p>
                    <a:p>
                      <a:pPr marL="171450" marR="0" lvl="1"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US" altLang="en-US" sz="1400" b="0" i="0" u="none" strike="noStrike" cap="none" normalizeH="0" baseline="0" dirty="0">
                          <a:ln>
                            <a:noFill/>
                          </a:ln>
                          <a:solidFill>
                            <a:srgbClr val="0D4877"/>
                          </a:solidFill>
                          <a:effectLst/>
                          <a:latin typeface="DM Sans" pitchFamily="2" charset="0"/>
                          <a:ea typeface="MS PGothic" pitchFamily="34" charset="-128"/>
                        </a:rPr>
                        <a:t>Hospital care for illness or chronic disease for as many days as medically necessary</a:t>
                      </a:r>
                    </a:p>
                  </a:txBody>
                  <a:tcPr marL="45720" marR="45720" marT="27432" marB="27432" anchor="ctr" horzOverflow="overflow">
                    <a:lnL w="12700" cap="flat" cmpd="sng" algn="ctr">
                      <a:noFill/>
                      <a:prstDash val="solid"/>
                      <a:round/>
                      <a:headEnd type="none" w="med" len="med"/>
                      <a:tailEnd type="none" w="med" len="med"/>
                    </a:lnL>
                    <a:lnR w="57150"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DDDDDD"/>
                    </a:solidFill>
                  </a:tcPr>
                </a:tc>
                <a:tc hMerge="1">
                  <a:txBody>
                    <a:bodyPr/>
                    <a:lstStyle/>
                    <a:p>
                      <a:pPr marL="171450" marR="0" lvl="1" indent="0" algn="r"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0" lang="en-US" altLang="en-US" sz="1500" b="0" i="0" u="none" strike="noStrike" kern="1200" cap="none" spc="0" normalizeH="0" baseline="0" noProof="0" dirty="0">
                        <a:ln>
                          <a:noFill/>
                        </a:ln>
                        <a:solidFill>
                          <a:srgbClr val="0D4877"/>
                        </a:solidFill>
                        <a:effectLst/>
                        <a:uLnTx/>
                        <a:uFillTx/>
                        <a:latin typeface="DM Sans" pitchFamily="2" charset="0"/>
                        <a:ea typeface="MS PGothic" pitchFamily="34" charset="-128"/>
                        <a:cs typeface="+mn-cs"/>
                      </a:endParaRPr>
                    </a:p>
                  </a:txBody>
                  <a:tcPr marL="45716" marR="274320" marT="27424" marB="27424" anchor="ctr" horzOverflow="overflow">
                    <a:lnL w="57150" cap="flat" cmpd="sng" algn="ctr">
                      <a:solidFill>
                        <a:schemeClr val="bg1"/>
                      </a:solidFill>
                      <a:prstDash val="solid"/>
                      <a:round/>
                      <a:headEnd type="none" w="med" len="med"/>
                      <a:tailEnd type="none" w="med" len="med"/>
                    </a:lnL>
                    <a:lnR w="57150" cap="flat" cmpd="sng" algn="ctr">
                      <a:solidFill>
                        <a:schemeClr val="bg1"/>
                      </a:solidFill>
                      <a:prstDash val="solid"/>
                      <a:round/>
                      <a:headEnd type="none" w="med" len="med"/>
                      <a:tailEnd type="none" w="med" len="med"/>
                    </a:lnR>
                    <a:lnT w="57150" cap="flat" cmpd="sng" algn="ctr">
                      <a:no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lvl1pPr marL="0" algn="l" defTabSz="914400" rtl="0" eaLnBrk="1" latinLnBrk="0" hangingPunct="1">
                        <a:defRPr sz="1800" kern="1200">
                          <a:solidFill>
                            <a:schemeClr val="tx1"/>
                          </a:solidFill>
                          <a:latin typeface="Arial Narrow"/>
                          <a:ea typeface="ＭＳ Ｐゴシック"/>
                        </a:defRPr>
                      </a:lvl1pPr>
                      <a:lvl2pPr marL="457200" algn="l" defTabSz="914400" rtl="0" eaLnBrk="1" latinLnBrk="0" hangingPunct="1">
                        <a:defRPr sz="1800" kern="1200">
                          <a:solidFill>
                            <a:schemeClr val="tx1"/>
                          </a:solidFill>
                          <a:latin typeface="Arial Narrow"/>
                          <a:ea typeface="ＭＳ Ｐゴシック"/>
                        </a:defRPr>
                      </a:lvl2pPr>
                      <a:lvl3pPr marL="914400" algn="l" defTabSz="914400" rtl="0" eaLnBrk="1" latinLnBrk="0" hangingPunct="1">
                        <a:defRPr sz="1800" kern="1200">
                          <a:solidFill>
                            <a:schemeClr val="tx1"/>
                          </a:solidFill>
                          <a:latin typeface="Arial Narrow"/>
                          <a:ea typeface="ＭＳ Ｐゴシック"/>
                        </a:defRPr>
                      </a:lvl3pPr>
                      <a:lvl4pPr marL="1371600" algn="l" defTabSz="914400" rtl="0" eaLnBrk="1" latinLnBrk="0" hangingPunct="1">
                        <a:defRPr sz="1800" kern="1200">
                          <a:solidFill>
                            <a:schemeClr val="tx1"/>
                          </a:solidFill>
                          <a:latin typeface="Arial Narrow"/>
                          <a:ea typeface="ＭＳ Ｐゴシック"/>
                        </a:defRPr>
                      </a:lvl4pPr>
                      <a:lvl5pPr marL="1828800" algn="l" defTabSz="914400" rtl="0" eaLnBrk="1" latinLnBrk="0" hangingPunct="1">
                        <a:defRPr sz="1800" kern="1200">
                          <a:solidFill>
                            <a:schemeClr val="tx1"/>
                          </a:solidFill>
                          <a:latin typeface="Arial Narrow"/>
                          <a:ea typeface="ＭＳ Ｐゴシック"/>
                        </a:defRPr>
                      </a:lvl5pPr>
                      <a:lvl6pPr marL="2286000" algn="l" defTabSz="914400" rtl="0" eaLnBrk="1" latinLnBrk="0" hangingPunct="1">
                        <a:defRPr sz="1800" kern="1200">
                          <a:solidFill>
                            <a:schemeClr val="tx1"/>
                          </a:solidFill>
                          <a:latin typeface="Arial Narrow"/>
                          <a:ea typeface="ＭＳ Ｐゴシック"/>
                        </a:defRPr>
                      </a:lvl6pPr>
                      <a:lvl7pPr marL="2743200" algn="l" defTabSz="914400" rtl="0" eaLnBrk="1" latinLnBrk="0" hangingPunct="1">
                        <a:defRPr sz="1800" kern="1200">
                          <a:solidFill>
                            <a:schemeClr val="tx1"/>
                          </a:solidFill>
                          <a:latin typeface="Arial Narrow"/>
                          <a:ea typeface="ＭＳ Ｐゴシック"/>
                        </a:defRPr>
                      </a:lvl7pPr>
                      <a:lvl8pPr marL="3200400" algn="l" defTabSz="914400" rtl="0" eaLnBrk="1" latinLnBrk="0" hangingPunct="1">
                        <a:defRPr sz="1800" kern="1200">
                          <a:solidFill>
                            <a:schemeClr val="tx1"/>
                          </a:solidFill>
                          <a:latin typeface="Arial Narrow"/>
                          <a:ea typeface="ＭＳ Ｐゴシック"/>
                        </a:defRPr>
                      </a:lvl8pPr>
                      <a:lvl9pPr marL="3657600" algn="l" defTabSz="914400" rtl="0" eaLnBrk="1" latinLnBrk="0" hangingPunct="1">
                        <a:defRPr sz="1800" kern="1200">
                          <a:solidFill>
                            <a:schemeClr val="tx1"/>
                          </a:solidFill>
                          <a:latin typeface="Arial Narrow"/>
                          <a:ea typeface="ＭＳ Ｐゴシック"/>
                        </a:defRPr>
                      </a:lvl9pPr>
                    </a:lstStyle>
                    <a:p>
                      <a:pPr marL="17145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mn-cs"/>
                        </a:rPr>
                        <a:t>$0</a:t>
                      </a:r>
                    </a:p>
                  </a:txBody>
                  <a:tcPr marL="45720" marR="45720" marT="27432" marB="27432" anchor="ctr" horzOverflow="overflow">
                    <a:lnL w="5715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p>
                      <a:pPr marL="17145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mn-cs"/>
                        </a:rPr>
                        <a:t>$0</a:t>
                      </a:r>
                    </a:p>
                  </a:txBody>
                  <a:tcPr marL="45720" marR="45720" marT="27432" marB="27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DDDDDD"/>
                    </a:solidFill>
                  </a:tcPr>
                </a:tc>
                <a:tc>
                  <a:txBody>
                    <a:bodyPr/>
                    <a:lstStyle/>
                    <a:p>
                      <a:pPr marL="17145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mn-cs"/>
                        </a:rPr>
                        <a:t>$0</a:t>
                      </a:r>
                    </a:p>
                  </a:txBody>
                  <a:tcPr marL="45720" marR="45720" marT="27432" marB="27432"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a:noFill/>
                    </a:lnTlToBr>
                    <a:lnBlToTr>
                      <a:noFill/>
                    </a:lnBlToTr>
                    <a:solidFill>
                      <a:srgbClr val="DDDDDD"/>
                    </a:solidFill>
                  </a:tcPr>
                </a:tc>
                <a:extLst>
                  <a:ext uri="{0D108BD9-81ED-4DB2-BD59-A6C34878D82A}">
                    <a16:rowId xmlns:a16="http://schemas.microsoft.com/office/drawing/2014/main" val="1653633317"/>
                  </a:ext>
                </a:extLst>
              </a:tr>
            </a:tbl>
          </a:graphicData>
        </a:graphic>
      </p:graphicFrame>
      <p:sp>
        <p:nvSpPr>
          <p:cNvPr id="4" name="TextBox 3">
            <a:extLst>
              <a:ext uri="{FF2B5EF4-FFF2-40B4-BE49-F238E27FC236}">
                <a16:creationId xmlns:a16="http://schemas.microsoft.com/office/drawing/2014/main" id="{D736F06F-156D-E234-02C1-5A706280761E}"/>
              </a:ext>
            </a:extLst>
          </p:cNvPr>
          <p:cNvSpPr txBox="1"/>
          <p:nvPr/>
        </p:nvSpPr>
        <p:spPr>
          <a:xfrm>
            <a:off x="594610" y="642760"/>
            <a:ext cx="10439400" cy="307777"/>
          </a:xfrm>
          <a:prstGeom prst="rect">
            <a:avLst/>
          </a:prstGeom>
        </p:spPr>
        <p:txBody>
          <a:bodyPr wrap="square" lIns="0" tIns="0" rIns="0" bIns="0" rtlCol="0">
            <a:spAutoFit/>
          </a:bodyPr>
          <a:lstStyle/>
          <a:p>
            <a:pPr algn="l" fontAlgn="auto">
              <a:spcAft>
                <a:spcPts val="0"/>
              </a:spcAft>
            </a:pPr>
            <a:r>
              <a:rPr lang="en-US" sz="2000" b="1" dirty="0">
                <a:latin typeface="+mn-lt"/>
              </a:rPr>
              <a:t>Medicare PPO Blue </a:t>
            </a:r>
            <a:r>
              <a:rPr lang="en-US" sz="2000" b="1" dirty="0" err="1">
                <a:latin typeface="+mn-lt"/>
              </a:rPr>
              <a:t>FreedomRx</a:t>
            </a:r>
            <a:r>
              <a:rPr lang="en-US" sz="2000" b="1" dirty="0">
                <a:latin typeface="+mn-lt"/>
              </a:rPr>
              <a:t> benefits are very similar to Medex and include $0 copays</a:t>
            </a:r>
            <a:endParaRPr lang="en-US" sz="2500" b="1" dirty="0">
              <a:latin typeface="+mn-lt"/>
            </a:endParaRPr>
          </a:p>
        </p:txBody>
      </p:sp>
      <p:sp>
        <p:nvSpPr>
          <p:cNvPr id="8" name="TextBox 7">
            <a:extLst>
              <a:ext uri="{FF2B5EF4-FFF2-40B4-BE49-F238E27FC236}">
                <a16:creationId xmlns:a16="http://schemas.microsoft.com/office/drawing/2014/main" id="{910DC6B1-3A98-CF2F-5FC1-F00BC2C137E2}"/>
              </a:ext>
            </a:extLst>
          </p:cNvPr>
          <p:cNvSpPr txBox="1"/>
          <p:nvPr/>
        </p:nvSpPr>
        <p:spPr>
          <a:xfrm>
            <a:off x="685800" y="6122907"/>
            <a:ext cx="6858000" cy="184666"/>
          </a:xfrm>
          <a:prstGeom prst="rect">
            <a:avLst/>
          </a:prstGeom>
        </p:spPr>
        <p:txBody>
          <a:bodyPr wrap="square" lIns="0" tIns="0" rIns="0" bIns="0" rtlCol="0">
            <a:spAutoFit/>
          </a:bodyPr>
          <a:lstStyle/>
          <a:p>
            <a:pPr algn="l" fontAlgn="auto">
              <a:spcAft>
                <a:spcPts val="0"/>
              </a:spcAft>
            </a:pPr>
            <a:r>
              <a:rPr lang="en-US" sz="1200" baseline="30000" dirty="0"/>
              <a:t>1</a:t>
            </a:r>
            <a:r>
              <a:rPr lang="en-US" sz="1200" dirty="0"/>
              <a:t>Medicare covers Annual Wellness Visits. There may be a rider to add routine physical exam annually.</a:t>
            </a:r>
          </a:p>
        </p:txBody>
      </p:sp>
    </p:spTree>
    <p:extLst>
      <p:ext uri="{BB962C8B-B14F-4D97-AF65-F5344CB8AC3E}">
        <p14:creationId xmlns:p14="http://schemas.microsoft.com/office/powerpoint/2010/main" val="4084578216"/>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406F61A-A3A1-A84B-BED3-49E8C76D25F5}"/>
              </a:ext>
            </a:extLst>
          </p:cNvPr>
          <p:cNvSpPr>
            <a:spLocks noGrp="1"/>
          </p:cNvSpPr>
          <p:nvPr>
            <p:ph type="body" sz="quarter" idx="10"/>
          </p:nvPr>
        </p:nvSpPr>
        <p:spPr>
          <a:xfrm>
            <a:off x="609600" y="675037"/>
            <a:ext cx="8839200" cy="347137"/>
          </a:xfrm>
        </p:spPr>
        <p:txBody>
          <a:bodyPr>
            <a:normAutofit fontScale="85000" lnSpcReduction="20000"/>
          </a:bodyPr>
          <a:lstStyle/>
          <a:p>
            <a:pPr lvl="0"/>
            <a:r>
              <a:rPr lang="en-US" sz="2400" spc="0" dirty="0">
                <a:solidFill>
                  <a:srgbClr val="FD5D3B"/>
                </a:solidFill>
              </a:rPr>
              <a:t>Medicare PPO Blue </a:t>
            </a:r>
            <a:r>
              <a:rPr lang="en-US" sz="2400" spc="0" dirty="0" err="1">
                <a:solidFill>
                  <a:srgbClr val="FD5D3B"/>
                </a:solidFill>
              </a:rPr>
              <a:t>FreedomRX</a:t>
            </a:r>
            <a:endParaRPr lang="en-US" sz="2400" spc="0" dirty="0">
              <a:solidFill>
                <a:srgbClr val="FD5D3B"/>
              </a:solidFill>
            </a:endParaRPr>
          </a:p>
        </p:txBody>
      </p:sp>
      <p:sp>
        <p:nvSpPr>
          <p:cNvPr id="8" name="TextBox 7">
            <a:extLst>
              <a:ext uri="{FF2B5EF4-FFF2-40B4-BE49-F238E27FC236}">
                <a16:creationId xmlns:a16="http://schemas.microsoft.com/office/drawing/2014/main" id="{D63B50E2-DB1E-43BA-9AFB-9E5858F5453D}"/>
              </a:ext>
            </a:extLst>
          </p:cNvPr>
          <p:cNvSpPr txBox="1"/>
          <p:nvPr/>
        </p:nvSpPr>
        <p:spPr>
          <a:xfrm>
            <a:off x="609600" y="1043017"/>
            <a:ext cx="12039600" cy="400110"/>
          </a:xfrm>
          <a:prstGeom prst="rect">
            <a:avLst/>
          </a:prstGeom>
          <a:noFill/>
        </p:spPr>
        <p:txBody>
          <a:bodyPr wrap="square">
            <a:spAutoFit/>
          </a:bodyPr>
          <a:lstStyle/>
          <a:p>
            <a:r>
              <a:rPr lang="en-US" sz="2000" b="1" i="0" u="none" strike="noStrike" baseline="0" dirty="0">
                <a:solidFill>
                  <a:srgbClr val="0D4877"/>
                </a:solidFill>
                <a:latin typeface="DM Sans" pitchFamily="2" charset="0"/>
              </a:rPr>
              <a:t>ADDITIONAL BENEFITS FOR MEDICARE PPO BLUE FREEDOMRx</a:t>
            </a:r>
            <a:r>
              <a:rPr lang="en-US" sz="2000" b="1" dirty="0">
                <a:solidFill>
                  <a:srgbClr val="0D4877"/>
                </a:solidFill>
                <a:latin typeface="DM Sans" pitchFamily="2" charset="0"/>
              </a:rPr>
              <a:t> MEMBERS!!</a:t>
            </a:r>
          </a:p>
        </p:txBody>
      </p:sp>
      <p:graphicFrame>
        <p:nvGraphicFramePr>
          <p:cNvPr id="13" name="Table 13">
            <a:extLst>
              <a:ext uri="{FF2B5EF4-FFF2-40B4-BE49-F238E27FC236}">
                <a16:creationId xmlns:a16="http://schemas.microsoft.com/office/drawing/2014/main" id="{F4B2812E-218E-4A0C-AAE2-F1086D4F432C}"/>
              </a:ext>
            </a:extLst>
          </p:cNvPr>
          <p:cNvGraphicFramePr>
            <a:graphicFrameLocks noGrp="1"/>
          </p:cNvGraphicFramePr>
          <p:nvPr/>
        </p:nvGraphicFramePr>
        <p:xfrm>
          <a:off x="1167288" y="1885283"/>
          <a:ext cx="9857423" cy="4297680"/>
        </p:xfrm>
        <a:graphic>
          <a:graphicData uri="http://schemas.openxmlformats.org/drawingml/2006/table">
            <a:tbl>
              <a:tblPr firstRow="1" bandRow="1">
                <a:tableStyleId>{D27102A9-8310-4765-A935-A1911B00CA55}</a:tableStyleId>
              </a:tblPr>
              <a:tblGrid>
                <a:gridCol w="2816543">
                  <a:extLst>
                    <a:ext uri="{9D8B030D-6E8A-4147-A177-3AD203B41FA5}">
                      <a16:colId xmlns:a16="http://schemas.microsoft.com/office/drawing/2014/main" val="465191394"/>
                    </a:ext>
                  </a:extLst>
                </a:gridCol>
                <a:gridCol w="7040880">
                  <a:extLst>
                    <a:ext uri="{9D8B030D-6E8A-4147-A177-3AD203B41FA5}">
                      <a16:colId xmlns:a16="http://schemas.microsoft.com/office/drawing/2014/main" val="516514668"/>
                    </a:ext>
                  </a:extLst>
                </a:gridCol>
              </a:tblGrid>
              <a:tr h="375920">
                <a:tc>
                  <a:txBody>
                    <a:bodyPr/>
                    <a:lstStyle/>
                    <a:p>
                      <a:r>
                        <a:rPr kumimoji="0" lang="en-US" b="1" i="0" u="none" strike="noStrike" kern="1200" cap="none" spc="0" normalizeH="0" baseline="0" noProof="0" dirty="0">
                          <a:ln>
                            <a:noFill/>
                          </a:ln>
                          <a:solidFill>
                            <a:srgbClr val="0D4877"/>
                          </a:solidFill>
                          <a:effectLst/>
                          <a:uLnTx/>
                          <a:uFillTx/>
                          <a:latin typeface="DM Sans" pitchFamily="2" charset="0"/>
                          <a:ea typeface="Times New Roman" panose="02020603050405020304" pitchFamily="18" charset="0"/>
                        </a:rPr>
                        <a:t>Annual Physical Exams </a:t>
                      </a:r>
                      <a:endParaRPr lang="en-US" b="1" dirty="0"/>
                    </a:p>
                  </a:txBody>
                  <a:tcPr marT="91440" marB="9144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rgbClr val="0D4877"/>
                          </a:solidFill>
                          <a:effectLst/>
                          <a:uLnTx/>
                          <a:uFillTx/>
                          <a:latin typeface="DM Sans" pitchFamily="2" charset="0"/>
                          <a:ea typeface="Times New Roman" panose="02020603050405020304" pitchFamily="18" charset="0"/>
                        </a:rPr>
                        <a:t>One Per Year</a:t>
                      </a:r>
                      <a:endParaRPr lang="en-US" dirty="0"/>
                    </a:p>
                  </a:txBody>
                  <a:tcPr marT="91440" marB="91440" anchor="ctr"/>
                </a:tc>
                <a:extLst>
                  <a:ext uri="{0D108BD9-81ED-4DB2-BD59-A6C34878D82A}">
                    <a16:rowId xmlns:a16="http://schemas.microsoft.com/office/drawing/2014/main" val="3037809826"/>
                  </a:ext>
                </a:extLst>
              </a:tr>
              <a:tr h="268637">
                <a:tc>
                  <a:txBody>
                    <a:bodyPr/>
                    <a:lstStyle/>
                    <a:p>
                      <a:r>
                        <a:rPr kumimoji="0" lang="en-US" b="1" i="0" u="none" strike="noStrike" kern="1200" cap="none" spc="0" normalizeH="0" baseline="0" noProof="0" dirty="0">
                          <a:ln>
                            <a:noFill/>
                          </a:ln>
                          <a:solidFill>
                            <a:srgbClr val="0D4877"/>
                          </a:solidFill>
                          <a:effectLst/>
                          <a:uLnTx/>
                          <a:uFillTx/>
                          <a:latin typeface="DM Sans" pitchFamily="2" charset="0"/>
                          <a:ea typeface="Times New Roman" panose="02020603050405020304" pitchFamily="18" charset="0"/>
                        </a:rPr>
                        <a:t>Hearing Exams </a:t>
                      </a:r>
                      <a:endParaRPr lang="en-US" b="1" dirty="0"/>
                    </a:p>
                  </a:txBody>
                  <a:tcPr marT="91440" marB="91440" anchor="ctr">
                    <a:lnB w="6350" cap="flat" cmpd="sng" algn="ctr">
                      <a:solidFill>
                        <a:srgbClr val="F15B3C"/>
                      </a:solidFill>
                      <a:prstDash val="solid"/>
                      <a:round/>
                      <a:headEnd type="none" w="med" len="med"/>
                      <a:tailEnd type="none" w="med" len="med"/>
                    </a:lnB>
                    <a:solidFill>
                      <a:srgbClr val="0D4877">
                        <a:alpha val="20000"/>
                      </a:srgb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rgbClr val="0D4877"/>
                          </a:solidFill>
                          <a:effectLst/>
                          <a:uLnTx/>
                          <a:uFillTx/>
                          <a:latin typeface="DM Sans" pitchFamily="2" charset="0"/>
                          <a:ea typeface="Times New Roman" panose="02020603050405020304" pitchFamily="18" charset="0"/>
                        </a:rPr>
                        <a:t>One Exam Every 12 Months - $0 with TruHearing Providers or $45 with Other Hearing Providers</a:t>
                      </a:r>
                      <a:endParaRPr lang="en-US" dirty="0"/>
                    </a:p>
                  </a:txBody>
                  <a:tcPr marT="91440" marB="91440" anchor="ctr">
                    <a:lnB w="6350" cap="flat" cmpd="sng" algn="ctr">
                      <a:solidFill>
                        <a:srgbClr val="F15B3C"/>
                      </a:solidFill>
                      <a:prstDash val="solid"/>
                      <a:round/>
                      <a:headEnd type="none" w="med" len="med"/>
                      <a:tailEnd type="none" w="med" len="med"/>
                    </a:lnB>
                    <a:solidFill>
                      <a:srgbClr val="0D4877">
                        <a:alpha val="20000"/>
                      </a:srgbClr>
                    </a:solidFill>
                  </a:tcPr>
                </a:tc>
                <a:extLst>
                  <a:ext uri="{0D108BD9-81ED-4DB2-BD59-A6C34878D82A}">
                    <a16:rowId xmlns:a16="http://schemas.microsoft.com/office/drawing/2014/main" val="4289975306"/>
                  </a:ext>
                </a:extLst>
              </a:tr>
              <a:tr h="0">
                <a:tc>
                  <a:txBody>
                    <a:bodyPr/>
                    <a:lstStyle/>
                    <a:p>
                      <a:r>
                        <a:rPr kumimoji="0" lang="en-US" b="1" i="0" u="none" strike="noStrike" kern="1200" cap="none" spc="0" normalizeH="0" baseline="0" noProof="0" dirty="0">
                          <a:ln>
                            <a:noFill/>
                          </a:ln>
                          <a:solidFill>
                            <a:srgbClr val="0D4877"/>
                          </a:solidFill>
                          <a:effectLst/>
                          <a:uLnTx/>
                          <a:uFillTx/>
                          <a:latin typeface="DM Sans" pitchFamily="2" charset="0"/>
                          <a:ea typeface="Times New Roman" panose="02020603050405020304" pitchFamily="18" charset="0"/>
                        </a:rPr>
                        <a:t>Hearing Aids </a:t>
                      </a:r>
                      <a:endParaRPr lang="en-US" b="1" dirty="0"/>
                    </a:p>
                  </a:txBody>
                  <a:tcPr marT="91440" marB="91440" anchor="ctr">
                    <a:lnT w="6350" cap="flat" cmpd="sng" algn="ctr">
                      <a:solidFill>
                        <a:srgbClr val="F15B3C"/>
                      </a:solidFill>
                      <a:prstDash val="solid"/>
                      <a:round/>
                      <a:headEnd type="none" w="med" len="med"/>
                      <a:tailEnd type="none" w="med" len="med"/>
                    </a:lnT>
                    <a:lnB w="6350" cap="flat" cmpd="sng" algn="ctr">
                      <a:solidFill>
                        <a:srgbClr val="F15B3C"/>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rgbClr val="0D4877"/>
                          </a:solidFill>
                          <a:effectLst/>
                          <a:uLnTx/>
                          <a:uFillTx/>
                          <a:latin typeface="DM Sans" pitchFamily="2" charset="0"/>
                          <a:ea typeface="Times New Roman" panose="02020603050405020304" pitchFamily="18" charset="0"/>
                        </a:rPr>
                        <a:t>$699 or $999 Cost per Aid – Benefits limited to TruHearing Advanced and Premium Hearing Aids</a:t>
                      </a:r>
                      <a:endParaRPr kumimoji="0" lang="en-US" b="0" i="0" u="none" strike="noStrike" kern="1200" cap="none" spc="0" normalizeH="0" baseline="0" noProof="0" dirty="0">
                        <a:ln>
                          <a:noFill/>
                        </a:ln>
                        <a:solidFill>
                          <a:srgbClr val="0D4877"/>
                        </a:solidFill>
                        <a:effectLst/>
                        <a:uLnTx/>
                        <a:uFillTx/>
                        <a:latin typeface="DM Sans" pitchFamily="2" charset="0"/>
                        <a:ea typeface="Calibri" panose="020F0502020204030204" pitchFamily="34" charset="0"/>
                      </a:endParaRPr>
                    </a:p>
                  </a:txBody>
                  <a:tcPr marT="91440" marB="91440" anchor="ctr">
                    <a:lnT w="6350" cap="flat" cmpd="sng" algn="ctr">
                      <a:solidFill>
                        <a:srgbClr val="F15B3C"/>
                      </a:solidFill>
                      <a:prstDash val="solid"/>
                      <a:round/>
                      <a:headEnd type="none" w="med" len="med"/>
                      <a:tailEnd type="none" w="med" len="med"/>
                    </a:lnT>
                    <a:lnB w="6350" cap="flat" cmpd="sng" algn="ctr">
                      <a:solidFill>
                        <a:srgbClr val="F15B3C"/>
                      </a:solidFill>
                      <a:prstDash val="solid"/>
                      <a:round/>
                      <a:headEnd type="none" w="med" len="med"/>
                      <a:tailEnd type="none" w="med" len="med"/>
                    </a:lnB>
                  </a:tcPr>
                </a:tc>
                <a:extLst>
                  <a:ext uri="{0D108BD9-81ED-4DB2-BD59-A6C34878D82A}">
                    <a16:rowId xmlns:a16="http://schemas.microsoft.com/office/drawing/2014/main" val="3477883561"/>
                  </a:ext>
                </a:extLst>
              </a:tr>
              <a:tr h="370840">
                <a:tc>
                  <a:txBody>
                    <a:bodyPr/>
                    <a:lstStyle/>
                    <a:p>
                      <a:r>
                        <a:rPr kumimoji="0" lang="en-US" b="1" i="0" u="none" strike="noStrike" kern="1200" cap="none" spc="0" normalizeH="0" baseline="0" noProof="0" dirty="0">
                          <a:ln>
                            <a:noFill/>
                          </a:ln>
                          <a:solidFill>
                            <a:srgbClr val="0D4877"/>
                          </a:solidFill>
                          <a:effectLst/>
                          <a:uLnTx/>
                          <a:uFillTx/>
                          <a:latin typeface="DM Sans" pitchFamily="2" charset="0"/>
                          <a:ea typeface="Times New Roman" panose="02020603050405020304" pitchFamily="18" charset="0"/>
                        </a:rPr>
                        <a:t>Routine Dental Exams </a:t>
                      </a:r>
                      <a:endParaRPr lang="en-US" b="1" dirty="0"/>
                    </a:p>
                  </a:txBody>
                  <a:tcPr marT="91440" marB="91440" anchor="ctr">
                    <a:lnT w="6350" cap="flat" cmpd="sng" algn="ctr">
                      <a:solidFill>
                        <a:srgbClr val="F15B3C"/>
                      </a:solidFill>
                      <a:prstDash val="solid"/>
                      <a:round/>
                      <a:headEnd type="none" w="med" len="med"/>
                      <a:tailEnd type="none" w="med" len="med"/>
                    </a:lnT>
                    <a:lnB w="6350" cap="flat" cmpd="sng" algn="ctr">
                      <a:solidFill>
                        <a:srgbClr val="F15B3C"/>
                      </a:solidFill>
                      <a:prstDash val="solid"/>
                      <a:round/>
                      <a:headEnd type="none" w="med" len="med"/>
                      <a:tailEnd type="none" w="med" len="med"/>
                    </a:lnB>
                    <a:solidFill>
                      <a:schemeClr val="tx1">
                        <a:alpha val="2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b="0" i="0" u="none" strike="noStrike" kern="1200" cap="none" spc="0" normalizeH="0" baseline="0" noProof="0" dirty="0">
                          <a:ln>
                            <a:noFill/>
                          </a:ln>
                          <a:solidFill>
                            <a:srgbClr val="0D4877"/>
                          </a:solidFill>
                          <a:effectLst/>
                          <a:uLnTx/>
                          <a:uFillTx/>
                          <a:latin typeface="DM Sans" pitchFamily="2" charset="0"/>
                          <a:ea typeface="Times New Roman" panose="02020603050405020304" pitchFamily="18" charset="0"/>
                        </a:rPr>
                        <a:t>Exams, Cleanings and Bitewing X-Rays twice per Calendar Year.  $0 In Network or $45 Out of Network</a:t>
                      </a:r>
                    </a:p>
                  </a:txBody>
                  <a:tcPr marT="91440" marB="91440" anchor="ctr">
                    <a:lnT w="6350" cap="flat" cmpd="sng" algn="ctr">
                      <a:solidFill>
                        <a:srgbClr val="F15B3C"/>
                      </a:solidFill>
                      <a:prstDash val="solid"/>
                      <a:round/>
                      <a:headEnd type="none" w="med" len="med"/>
                      <a:tailEnd type="none" w="med" len="med"/>
                    </a:lnT>
                    <a:lnB w="6350" cap="flat" cmpd="sng" algn="ctr">
                      <a:solidFill>
                        <a:srgbClr val="F15B3C"/>
                      </a:solidFill>
                      <a:prstDash val="solid"/>
                      <a:round/>
                      <a:headEnd type="none" w="med" len="med"/>
                      <a:tailEnd type="none" w="med" len="med"/>
                    </a:lnB>
                    <a:solidFill>
                      <a:schemeClr val="tx1">
                        <a:alpha val="20000"/>
                      </a:schemeClr>
                    </a:solidFill>
                  </a:tcPr>
                </a:tc>
                <a:extLst>
                  <a:ext uri="{0D108BD9-81ED-4DB2-BD59-A6C34878D82A}">
                    <a16:rowId xmlns:a16="http://schemas.microsoft.com/office/drawing/2014/main" val="934462632"/>
                  </a:ext>
                </a:extLst>
              </a:tr>
              <a:tr h="370840">
                <a:tc>
                  <a:txBody>
                    <a:bodyPr/>
                    <a:lstStyle/>
                    <a:p>
                      <a:r>
                        <a:rPr kumimoji="0" lang="en-US" b="1" i="0" u="none" strike="noStrike" kern="1200" cap="none" spc="0" normalizeH="0" baseline="0" noProof="0" dirty="0">
                          <a:ln>
                            <a:noFill/>
                          </a:ln>
                          <a:solidFill>
                            <a:srgbClr val="0D4877"/>
                          </a:solidFill>
                          <a:effectLst/>
                          <a:uLnTx/>
                          <a:uFillTx/>
                          <a:latin typeface="DM Sans" pitchFamily="2" charset="0"/>
                          <a:ea typeface="Times New Roman" panose="02020603050405020304" pitchFamily="18" charset="0"/>
                        </a:rPr>
                        <a:t>Routine Vision Exams </a:t>
                      </a:r>
                      <a:endParaRPr lang="en-US" b="1" dirty="0"/>
                    </a:p>
                  </a:txBody>
                  <a:tcPr marT="91440" marB="91440" anchor="ctr">
                    <a:lnT w="6350" cap="flat" cmpd="sng" algn="ctr">
                      <a:solidFill>
                        <a:srgbClr val="F15B3C"/>
                      </a:solidFill>
                      <a:prstDash val="solid"/>
                      <a:round/>
                      <a:headEnd type="none" w="med" len="med"/>
                      <a:tailEnd type="none" w="med" len="med"/>
                    </a:lnT>
                    <a:lnB w="6350" cap="flat" cmpd="sng" algn="ctr">
                      <a:solidFill>
                        <a:srgbClr val="F15B3C"/>
                      </a:solidFill>
                      <a:prstDash val="solid"/>
                      <a:round/>
                      <a:headEnd type="none" w="med" len="med"/>
                      <a:tailEnd type="none" w="med" len="med"/>
                    </a:lnB>
                  </a:tcPr>
                </a:tc>
                <a:tc>
                  <a:txBody>
                    <a:bodyPr/>
                    <a:lstStyle/>
                    <a:p>
                      <a:r>
                        <a:rPr kumimoji="0" lang="en-US" b="0" i="0" u="none" strike="noStrike" kern="1200" cap="none" spc="0" normalizeH="0" baseline="0" noProof="0" dirty="0">
                          <a:ln>
                            <a:noFill/>
                          </a:ln>
                          <a:solidFill>
                            <a:srgbClr val="0D4877"/>
                          </a:solidFill>
                          <a:effectLst/>
                          <a:uLnTx/>
                          <a:uFillTx/>
                          <a:latin typeface="DM Sans" pitchFamily="2" charset="0"/>
                          <a:ea typeface="Times New Roman" panose="02020603050405020304" pitchFamily="18" charset="0"/>
                        </a:rPr>
                        <a:t>Routine Refractive Eye Exam Once Every 12 Months - $0 with Eye Med Providers - $45 with Other Vision Providers</a:t>
                      </a:r>
                      <a:endParaRPr lang="en-US" dirty="0"/>
                    </a:p>
                  </a:txBody>
                  <a:tcPr marT="91440" marB="91440" anchor="ctr">
                    <a:lnT w="6350" cap="flat" cmpd="sng" algn="ctr">
                      <a:solidFill>
                        <a:srgbClr val="F15B3C"/>
                      </a:solidFill>
                      <a:prstDash val="solid"/>
                      <a:round/>
                      <a:headEnd type="none" w="med" len="med"/>
                      <a:tailEnd type="none" w="med" len="med"/>
                    </a:lnT>
                    <a:lnB w="6350" cap="flat" cmpd="sng" algn="ctr">
                      <a:solidFill>
                        <a:srgbClr val="F15B3C"/>
                      </a:solidFill>
                      <a:prstDash val="solid"/>
                      <a:round/>
                      <a:headEnd type="none" w="med" len="med"/>
                      <a:tailEnd type="none" w="med" len="med"/>
                    </a:lnB>
                  </a:tcPr>
                </a:tc>
                <a:extLst>
                  <a:ext uri="{0D108BD9-81ED-4DB2-BD59-A6C34878D82A}">
                    <a16:rowId xmlns:a16="http://schemas.microsoft.com/office/drawing/2014/main" val="203646203"/>
                  </a:ext>
                </a:extLst>
              </a:tr>
              <a:tr h="370840">
                <a:tc>
                  <a:txBody>
                    <a:bodyPr/>
                    <a:lstStyle/>
                    <a:p>
                      <a:r>
                        <a:rPr kumimoji="0" lang="en-US" b="1" i="0" u="none" strike="noStrike" kern="1200" cap="none" spc="0" normalizeH="0" baseline="0" noProof="0" dirty="0">
                          <a:ln>
                            <a:noFill/>
                          </a:ln>
                          <a:solidFill>
                            <a:srgbClr val="0D4877"/>
                          </a:solidFill>
                          <a:effectLst/>
                          <a:uLnTx/>
                          <a:uFillTx/>
                          <a:latin typeface="DM Sans" pitchFamily="2" charset="0"/>
                          <a:ea typeface="Times New Roman" panose="02020603050405020304" pitchFamily="18" charset="0"/>
                        </a:rPr>
                        <a:t>Vision Supplies </a:t>
                      </a:r>
                      <a:endParaRPr lang="en-US" b="1" dirty="0"/>
                    </a:p>
                  </a:txBody>
                  <a:tcPr marT="91440" marB="91440" anchor="ctr">
                    <a:lnT w="6350" cap="flat" cmpd="sng" algn="ctr">
                      <a:solidFill>
                        <a:srgbClr val="F15B3C"/>
                      </a:solidFill>
                      <a:prstDash val="solid"/>
                      <a:round/>
                      <a:headEnd type="none" w="med" len="med"/>
                      <a:tailEnd type="none" w="med" len="med"/>
                    </a:lnT>
                    <a:lnB w="6350" cap="flat" cmpd="sng" algn="ctr">
                      <a:solidFill>
                        <a:srgbClr val="F15B3C"/>
                      </a:solidFill>
                      <a:prstDash val="solid"/>
                      <a:round/>
                      <a:headEnd type="none" w="med" len="med"/>
                      <a:tailEnd type="none" w="med" len="med"/>
                    </a:lnB>
                    <a:solidFill>
                      <a:schemeClr val="tx1">
                        <a:alpha val="20000"/>
                      </a:schemeClr>
                    </a:solidFill>
                  </a:tcPr>
                </a:tc>
                <a:tc>
                  <a:txBody>
                    <a:bodyPr/>
                    <a:lstStyle/>
                    <a:p>
                      <a:r>
                        <a:rPr kumimoji="0" lang="en-US" b="0" i="0" u="none" strike="noStrike" kern="1200" cap="none" spc="0" normalizeH="0" baseline="0" noProof="0" dirty="0">
                          <a:ln>
                            <a:noFill/>
                          </a:ln>
                          <a:solidFill>
                            <a:srgbClr val="0D4877"/>
                          </a:solidFill>
                          <a:effectLst/>
                          <a:uLnTx/>
                          <a:uFillTx/>
                          <a:latin typeface="DM Sans" pitchFamily="2" charset="0"/>
                          <a:ea typeface="Times New Roman" panose="02020603050405020304" pitchFamily="18" charset="0"/>
                        </a:rPr>
                        <a:t>Eyewear Once every 24 months up to $200 Maximum Allowance</a:t>
                      </a:r>
                      <a:endParaRPr lang="en-US" dirty="0"/>
                    </a:p>
                  </a:txBody>
                  <a:tcPr marT="91440" marB="91440" anchor="ctr">
                    <a:lnT w="6350" cap="flat" cmpd="sng" algn="ctr">
                      <a:solidFill>
                        <a:srgbClr val="F15B3C"/>
                      </a:solidFill>
                      <a:prstDash val="solid"/>
                      <a:round/>
                      <a:headEnd type="none" w="med" len="med"/>
                      <a:tailEnd type="none" w="med" len="med"/>
                    </a:lnT>
                    <a:lnB w="6350" cap="flat" cmpd="sng" algn="ctr">
                      <a:solidFill>
                        <a:srgbClr val="F15B3C"/>
                      </a:solidFill>
                      <a:prstDash val="solid"/>
                      <a:round/>
                      <a:headEnd type="none" w="med" len="med"/>
                      <a:tailEnd type="none" w="med" len="med"/>
                    </a:lnB>
                    <a:solidFill>
                      <a:schemeClr val="tx1">
                        <a:alpha val="20000"/>
                      </a:schemeClr>
                    </a:solidFill>
                  </a:tcPr>
                </a:tc>
                <a:extLst>
                  <a:ext uri="{0D108BD9-81ED-4DB2-BD59-A6C34878D82A}">
                    <a16:rowId xmlns:a16="http://schemas.microsoft.com/office/drawing/2014/main" val="1647757321"/>
                  </a:ext>
                </a:extLst>
              </a:tr>
              <a:tr h="370840">
                <a:tc>
                  <a:txBody>
                    <a:bodyPr/>
                    <a:lstStyle/>
                    <a:p>
                      <a:pPr marL="0" algn="l" defTabSz="914400" rtl="0" eaLnBrk="1" latinLnBrk="0" hangingPunct="1"/>
                      <a:r>
                        <a:rPr kumimoji="0" lang="en-US" sz="1800" b="1" i="0" u="none" strike="noStrike" kern="1200" cap="none" spc="0" normalizeH="0" baseline="0" dirty="0">
                          <a:ln>
                            <a:noFill/>
                          </a:ln>
                          <a:solidFill>
                            <a:srgbClr val="0D4877"/>
                          </a:solidFill>
                          <a:effectLst/>
                          <a:uLnTx/>
                          <a:uFillTx/>
                          <a:latin typeface="DM Sans" pitchFamily="2" charset="0"/>
                          <a:cs typeface="+mn-cs"/>
                        </a:rPr>
                        <a:t>Learn to Live </a:t>
                      </a:r>
                    </a:p>
                  </a:txBody>
                  <a:tcPr marT="91440" marB="91440" anchor="ctr">
                    <a:lnT w="6350" cap="flat" cmpd="sng" algn="ctr">
                      <a:solidFill>
                        <a:srgbClr val="F15B3C"/>
                      </a:solidFill>
                      <a:prstDash val="solid"/>
                      <a:round/>
                      <a:headEnd type="none" w="med" len="med"/>
                      <a:tailEnd type="none" w="med" len="med"/>
                    </a:lnT>
                    <a:lnB w="6350" cap="flat" cmpd="sng" algn="ctr">
                      <a:solidFill>
                        <a:srgbClr val="F15B3C"/>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dirty="0">
                          <a:ln>
                            <a:noFill/>
                          </a:ln>
                          <a:solidFill>
                            <a:srgbClr val="0D4877"/>
                          </a:solidFill>
                          <a:effectLst/>
                          <a:uLnTx/>
                          <a:uFillTx/>
                          <a:latin typeface="DM Sans" pitchFamily="2" charset="0"/>
                          <a:cs typeface="+mn-cs"/>
                        </a:rPr>
                        <a:t>Online cognitive behavioral therapy *NEW FOR 2023*</a:t>
                      </a:r>
                    </a:p>
                  </a:txBody>
                  <a:tcPr marT="91440" marB="91440" anchor="ctr">
                    <a:lnT w="6350" cap="flat" cmpd="sng" algn="ctr">
                      <a:solidFill>
                        <a:srgbClr val="F15B3C"/>
                      </a:solidFill>
                      <a:prstDash val="solid"/>
                      <a:round/>
                      <a:headEnd type="none" w="med" len="med"/>
                      <a:tailEnd type="none" w="med" len="med"/>
                    </a:lnT>
                    <a:lnB w="6350" cap="flat" cmpd="sng" algn="ctr">
                      <a:solidFill>
                        <a:srgbClr val="F15B3C"/>
                      </a:solidFill>
                      <a:prstDash val="solid"/>
                      <a:round/>
                      <a:headEnd type="none" w="med" len="med"/>
                      <a:tailEnd type="none" w="med" len="med"/>
                    </a:lnB>
                  </a:tcPr>
                </a:tc>
                <a:extLst>
                  <a:ext uri="{0D108BD9-81ED-4DB2-BD59-A6C34878D82A}">
                    <a16:rowId xmlns:a16="http://schemas.microsoft.com/office/drawing/2014/main" val="3226797459"/>
                  </a:ext>
                </a:extLst>
              </a:tr>
            </a:tbl>
          </a:graphicData>
        </a:graphic>
      </p:graphicFrame>
    </p:spTree>
    <p:extLst>
      <p:ext uri="{BB962C8B-B14F-4D97-AF65-F5344CB8AC3E}">
        <p14:creationId xmlns:p14="http://schemas.microsoft.com/office/powerpoint/2010/main" val="3557682442"/>
      </p:ext>
    </p:extLst>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45CE2831-8D16-8FA8-F245-24005FEE5AD5}"/>
              </a:ext>
            </a:extLst>
          </p:cNvPr>
          <p:cNvSpPr>
            <a:spLocks noGrp="1"/>
          </p:cNvSpPr>
          <p:nvPr>
            <p:ph type="body" sz="quarter" idx="10"/>
          </p:nvPr>
        </p:nvSpPr>
        <p:spPr>
          <a:xfrm>
            <a:off x="291846" y="324213"/>
            <a:ext cx="9214104" cy="347137"/>
          </a:xfrm>
        </p:spPr>
        <p:txBody>
          <a:bodyPr>
            <a:normAutofit fontScale="85000" lnSpcReduction="20000"/>
          </a:bodyPr>
          <a:lstStyle/>
          <a:p>
            <a:r>
              <a:rPr lang="en-US" sz="2400" b="0" i="0" u="none" strike="noStrike" baseline="0" dirty="0">
                <a:solidFill>
                  <a:srgbClr val="FD5D3B"/>
                </a:solidFill>
                <a:latin typeface="Bebas Neue" panose="020B0606020202050201" pitchFamily="34" charset="0"/>
              </a:rPr>
              <a:t>COVERED SERVICES FOR MEDICAREPPO BLUE FREEDOMRx</a:t>
            </a:r>
            <a:r>
              <a:rPr lang="en-US" sz="2400" b="0" i="0" u="none" strike="noStrike" baseline="0" dirty="0">
                <a:solidFill>
                  <a:srgbClr val="FD5D3B"/>
                </a:solidFill>
                <a:latin typeface="HelveticaNeueLT Std Med Cn"/>
              </a:rPr>
              <a:t> </a:t>
            </a:r>
            <a:r>
              <a:rPr lang="en-US" sz="2400" b="0" i="0" u="none" strike="noStrike" baseline="0" dirty="0">
                <a:solidFill>
                  <a:srgbClr val="FD5D3B"/>
                </a:solidFill>
                <a:latin typeface="Bebas Neue" panose="020B0606020202050201" pitchFamily="34" charset="0"/>
              </a:rPr>
              <a:t>(PPO) MEMBERS</a:t>
            </a:r>
            <a:endParaRPr lang="en-US" sz="2400" dirty="0">
              <a:solidFill>
                <a:srgbClr val="FD5D3B"/>
              </a:solidFill>
            </a:endParaRPr>
          </a:p>
        </p:txBody>
      </p:sp>
      <p:pic>
        <p:nvPicPr>
          <p:cNvPr id="5" name="Picture 4">
            <a:extLst>
              <a:ext uri="{FF2B5EF4-FFF2-40B4-BE49-F238E27FC236}">
                <a16:creationId xmlns:a16="http://schemas.microsoft.com/office/drawing/2014/main" id="{95AF0A0E-0FFA-C2C6-1AC6-6AB6E6C20752}"/>
              </a:ext>
            </a:extLst>
          </p:cNvPr>
          <p:cNvPicPr>
            <a:picLocks noChangeAspect="1"/>
          </p:cNvPicPr>
          <p:nvPr/>
        </p:nvPicPr>
        <p:blipFill>
          <a:blip r:embed="rId3"/>
          <a:stretch>
            <a:fillRect/>
          </a:stretch>
        </p:blipFill>
        <p:spPr>
          <a:xfrm>
            <a:off x="381001" y="671350"/>
            <a:ext cx="6705599" cy="5626495"/>
          </a:xfrm>
          <a:prstGeom prst="rect">
            <a:avLst/>
          </a:prstGeom>
        </p:spPr>
      </p:pic>
      <p:sp>
        <p:nvSpPr>
          <p:cNvPr id="4" name="AutoShape 2">
            <a:extLst>
              <a:ext uri="{FF2B5EF4-FFF2-40B4-BE49-F238E27FC236}">
                <a16:creationId xmlns:a16="http://schemas.microsoft.com/office/drawing/2014/main" id="{B92082C7-A32C-34E2-185B-EB8A631D8835}"/>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430046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45CE2831-8D16-8FA8-F245-24005FEE5AD5}"/>
              </a:ext>
            </a:extLst>
          </p:cNvPr>
          <p:cNvSpPr>
            <a:spLocks noGrp="1"/>
          </p:cNvSpPr>
          <p:nvPr>
            <p:ph type="body" sz="quarter" idx="10"/>
          </p:nvPr>
        </p:nvSpPr>
        <p:spPr>
          <a:xfrm>
            <a:off x="228600" y="384048"/>
            <a:ext cx="9214104" cy="347137"/>
          </a:xfrm>
        </p:spPr>
        <p:txBody>
          <a:bodyPr>
            <a:normAutofit fontScale="85000" lnSpcReduction="20000"/>
          </a:bodyPr>
          <a:lstStyle/>
          <a:p>
            <a:r>
              <a:rPr lang="en-US" sz="2400" b="0" i="0" u="none" strike="noStrike" baseline="0" dirty="0">
                <a:solidFill>
                  <a:srgbClr val="FD5D3B"/>
                </a:solidFill>
                <a:latin typeface="Bebas Neue" panose="020B0606020202050201" pitchFamily="34" charset="0"/>
              </a:rPr>
              <a:t>COVERED SERVICES FOR MEDICAREPPO BLUE FREEDOMRx</a:t>
            </a:r>
            <a:r>
              <a:rPr lang="en-US" sz="2400" b="0" i="0" u="none" strike="noStrike" baseline="0" dirty="0">
                <a:solidFill>
                  <a:srgbClr val="FD5D3B"/>
                </a:solidFill>
                <a:latin typeface="HelveticaNeueLT Std Med Cn"/>
              </a:rPr>
              <a:t> </a:t>
            </a:r>
            <a:r>
              <a:rPr lang="en-US" sz="2400" b="0" i="0" u="none" strike="noStrike" baseline="0" dirty="0">
                <a:solidFill>
                  <a:srgbClr val="FD5D3B"/>
                </a:solidFill>
                <a:latin typeface="Bebas Neue" panose="020B0606020202050201" pitchFamily="34" charset="0"/>
              </a:rPr>
              <a:t>(PPO) MEMBERS</a:t>
            </a:r>
            <a:endParaRPr lang="en-US" sz="2400" dirty="0">
              <a:solidFill>
                <a:srgbClr val="FD5D3B"/>
              </a:solidFill>
            </a:endParaRPr>
          </a:p>
        </p:txBody>
      </p:sp>
      <p:pic>
        <p:nvPicPr>
          <p:cNvPr id="5" name="Picture 4">
            <a:extLst>
              <a:ext uri="{FF2B5EF4-FFF2-40B4-BE49-F238E27FC236}">
                <a16:creationId xmlns:a16="http://schemas.microsoft.com/office/drawing/2014/main" id="{64E52278-67E1-9FD1-17ED-E576D81F47F0}"/>
              </a:ext>
            </a:extLst>
          </p:cNvPr>
          <p:cNvPicPr>
            <a:picLocks noChangeAspect="1"/>
          </p:cNvPicPr>
          <p:nvPr/>
        </p:nvPicPr>
        <p:blipFill>
          <a:blip r:embed="rId3"/>
          <a:stretch>
            <a:fillRect/>
          </a:stretch>
        </p:blipFill>
        <p:spPr>
          <a:xfrm>
            <a:off x="308808" y="830694"/>
            <a:ext cx="6324599" cy="5571067"/>
          </a:xfrm>
          <a:prstGeom prst="rect">
            <a:avLst/>
          </a:prstGeom>
        </p:spPr>
      </p:pic>
    </p:spTree>
    <p:extLst>
      <p:ext uri="{BB962C8B-B14F-4D97-AF65-F5344CB8AC3E}">
        <p14:creationId xmlns:p14="http://schemas.microsoft.com/office/powerpoint/2010/main" val="185072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5">
            <a:extLst>
              <a:ext uri="{FF2B5EF4-FFF2-40B4-BE49-F238E27FC236}">
                <a16:creationId xmlns:a16="http://schemas.microsoft.com/office/drawing/2014/main" id="{693C2D8C-AFF9-312B-A021-C0530E47F219}"/>
              </a:ext>
            </a:extLst>
          </p:cNvPr>
          <p:cNvSpPr>
            <a:spLocks noGrp="1"/>
          </p:cNvSpPr>
          <p:nvPr>
            <p:ph type="body" sz="quarter" idx="10"/>
          </p:nvPr>
        </p:nvSpPr>
        <p:spPr>
          <a:xfrm>
            <a:off x="603250" y="384175"/>
            <a:ext cx="8839200" cy="347663"/>
          </a:xfrm>
        </p:spPr>
        <p:txBody>
          <a:bodyPr>
            <a:normAutofit fontScale="85000" lnSpcReduction="20000"/>
          </a:bodyPr>
          <a:lstStyle/>
          <a:p>
            <a:r>
              <a:rPr lang="en-US" sz="2400" b="0" i="0" u="none" strike="noStrike" baseline="0" dirty="0">
                <a:solidFill>
                  <a:srgbClr val="FD5D3B"/>
                </a:solidFill>
                <a:latin typeface="Bebas Neue" panose="020B0606020202050201" pitchFamily="34" charset="0"/>
              </a:rPr>
              <a:t>COVERED SERVICES FOR MEDICAREPPO BLUE FREEDOMRx</a:t>
            </a:r>
            <a:r>
              <a:rPr lang="en-US" sz="2400" b="0" i="0" u="none" strike="noStrike" baseline="0" dirty="0">
                <a:solidFill>
                  <a:srgbClr val="FD5D3B"/>
                </a:solidFill>
                <a:latin typeface="HelveticaNeueLT Std Med Cn"/>
              </a:rPr>
              <a:t> </a:t>
            </a:r>
            <a:r>
              <a:rPr lang="en-US" sz="2400" b="0" i="0" u="none" strike="noStrike" baseline="0" dirty="0">
                <a:solidFill>
                  <a:srgbClr val="FD5D3B"/>
                </a:solidFill>
                <a:latin typeface="Bebas Neue" panose="020B0606020202050201" pitchFamily="34" charset="0"/>
              </a:rPr>
              <a:t>(PPO) MEMBERS</a:t>
            </a:r>
            <a:endParaRPr lang="en-US" sz="2400" dirty="0">
              <a:solidFill>
                <a:srgbClr val="FD5D3B"/>
              </a:solidFill>
            </a:endParaRPr>
          </a:p>
        </p:txBody>
      </p:sp>
      <p:pic>
        <p:nvPicPr>
          <p:cNvPr id="7" name="Picture 6">
            <a:extLst>
              <a:ext uri="{FF2B5EF4-FFF2-40B4-BE49-F238E27FC236}">
                <a16:creationId xmlns:a16="http://schemas.microsoft.com/office/drawing/2014/main" id="{DDE0284D-850E-A8F6-E861-6853B390D2E0}"/>
              </a:ext>
            </a:extLst>
          </p:cNvPr>
          <p:cNvPicPr>
            <a:picLocks noChangeAspect="1"/>
          </p:cNvPicPr>
          <p:nvPr/>
        </p:nvPicPr>
        <p:blipFill>
          <a:blip r:embed="rId3"/>
          <a:stretch>
            <a:fillRect/>
          </a:stretch>
        </p:blipFill>
        <p:spPr>
          <a:xfrm>
            <a:off x="719893" y="851795"/>
            <a:ext cx="6629400" cy="5553850"/>
          </a:xfrm>
          <a:prstGeom prst="rect">
            <a:avLst/>
          </a:prstGeom>
        </p:spPr>
      </p:pic>
    </p:spTree>
    <p:extLst>
      <p:ext uri="{BB962C8B-B14F-4D97-AF65-F5344CB8AC3E}">
        <p14:creationId xmlns:p14="http://schemas.microsoft.com/office/powerpoint/2010/main" val="2942328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5">
            <a:extLst>
              <a:ext uri="{FF2B5EF4-FFF2-40B4-BE49-F238E27FC236}">
                <a16:creationId xmlns:a16="http://schemas.microsoft.com/office/drawing/2014/main" id="{E120A64F-81D7-C68C-1889-532AB87D247C}"/>
              </a:ext>
            </a:extLst>
          </p:cNvPr>
          <p:cNvSpPr txBox="1">
            <a:spLocks/>
          </p:cNvSpPr>
          <p:nvPr/>
        </p:nvSpPr>
        <p:spPr>
          <a:xfrm>
            <a:off x="387028" y="408024"/>
            <a:ext cx="9214104" cy="347137"/>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b="0" kern="1200" cap="all" spc="0" baseline="0">
                <a:solidFill>
                  <a:schemeClr val="accent4"/>
                </a:solidFill>
                <a:latin typeface="Bebas Neue" panose="020B0606020202050201" pitchFamily="34"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spcAft>
                <a:spcPts val="0"/>
              </a:spcAft>
            </a:pPr>
            <a:r>
              <a:rPr lang="en-US" sz="2400" dirty="0">
                <a:solidFill>
                  <a:srgbClr val="FD5D3B"/>
                </a:solidFill>
                <a:latin typeface="Bebas Neue" panose="020B0606020202050201" pitchFamily="34" charset="0"/>
              </a:rPr>
              <a:t>COVERED SERVICES FOR MEDICAREPPO BLUE FREEDOMRx</a:t>
            </a:r>
            <a:r>
              <a:rPr lang="en-US" sz="2400" dirty="0">
                <a:solidFill>
                  <a:srgbClr val="FD5D3B"/>
                </a:solidFill>
                <a:latin typeface="HelveticaNeueLT Std Med Cn"/>
              </a:rPr>
              <a:t> </a:t>
            </a:r>
            <a:r>
              <a:rPr lang="en-US" sz="2400" dirty="0">
                <a:solidFill>
                  <a:srgbClr val="FD5D3B"/>
                </a:solidFill>
                <a:latin typeface="Bebas Neue" panose="020B0606020202050201" pitchFamily="34" charset="0"/>
              </a:rPr>
              <a:t>(PPO) MEMBERS</a:t>
            </a:r>
            <a:endParaRPr lang="en-US" sz="2400" dirty="0">
              <a:solidFill>
                <a:srgbClr val="FD5D3B"/>
              </a:solidFill>
            </a:endParaRPr>
          </a:p>
        </p:txBody>
      </p:sp>
      <p:sp>
        <p:nvSpPr>
          <p:cNvPr id="11" name="Text Placeholder 6">
            <a:extLst>
              <a:ext uri="{FF2B5EF4-FFF2-40B4-BE49-F238E27FC236}">
                <a16:creationId xmlns:a16="http://schemas.microsoft.com/office/drawing/2014/main" id="{EF528D35-F3F0-7ED0-5F71-E2186BE19269}"/>
              </a:ext>
            </a:extLst>
          </p:cNvPr>
          <p:cNvSpPr txBox="1">
            <a:spLocks/>
          </p:cNvSpPr>
          <p:nvPr/>
        </p:nvSpPr>
        <p:spPr>
          <a:xfrm>
            <a:off x="387028" y="805652"/>
            <a:ext cx="10134600" cy="347137"/>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b="0" i="0" kern="1200" spc="0">
                <a:solidFill>
                  <a:schemeClr val="accent1"/>
                </a:solidFill>
                <a:latin typeface="DM Sans"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b="1" dirty="0">
                <a:solidFill>
                  <a:srgbClr val="0D4877"/>
                </a:solidFill>
                <a:latin typeface="DM Sans" pitchFamily="2" charset="0"/>
              </a:rPr>
              <a:t>Prescription coverage for Medicare PPO Blue </a:t>
            </a:r>
            <a:r>
              <a:rPr lang="en-US" sz="2000" b="1" dirty="0" err="1">
                <a:solidFill>
                  <a:srgbClr val="0D4877"/>
                </a:solidFill>
                <a:latin typeface="DM Sans" pitchFamily="2" charset="0"/>
              </a:rPr>
              <a:t>FreedomRx</a:t>
            </a:r>
            <a:r>
              <a:rPr lang="en-US" sz="2000" b="1" dirty="0">
                <a:solidFill>
                  <a:srgbClr val="0D4877"/>
                </a:solidFill>
                <a:latin typeface="DM Sans" pitchFamily="2" charset="0"/>
              </a:rPr>
              <a:t> members</a:t>
            </a:r>
            <a:endParaRPr lang="en-US" sz="2000" b="1" dirty="0">
              <a:solidFill>
                <a:srgbClr val="0D4877"/>
              </a:solidFill>
            </a:endParaRPr>
          </a:p>
        </p:txBody>
      </p:sp>
      <p:graphicFrame>
        <p:nvGraphicFramePr>
          <p:cNvPr id="2" name="Table 2">
            <a:extLst>
              <a:ext uri="{FF2B5EF4-FFF2-40B4-BE49-F238E27FC236}">
                <a16:creationId xmlns:a16="http://schemas.microsoft.com/office/drawing/2014/main" id="{8C61DD4A-85EA-F513-FFFA-3F0114F622CD}"/>
              </a:ext>
            </a:extLst>
          </p:cNvPr>
          <p:cNvGraphicFramePr>
            <a:graphicFrameLocks noGrp="1"/>
          </p:cNvGraphicFramePr>
          <p:nvPr>
            <p:extLst>
              <p:ext uri="{D42A27DB-BD31-4B8C-83A1-F6EECF244321}">
                <p14:modId xmlns:p14="http://schemas.microsoft.com/office/powerpoint/2010/main" val="4279906544"/>
              </p:ext>
            </p:extLst>
          </p:nvPr>
        </p:nvGraphicFramePr>
        <p:xfrm>
          <a:off x="479272" y="1415627"/>
          <a:ext cx="7883652" cy="4156696"/>
        </p:xfrm>
        <a:graphic>
          <a:graphicData uri="http://schemas.openxmlformats.org/drawingml/2006/table">
            <a:tbl>
              <a:tblPr firstRow="1" bandRow="1">
                <a:tableStyleId>{5A111915-BE36-4E01-A7E5-04B1672EAD32}</a:tableStyleId>
              </a:tblPr>
              <a:tblGrid>
                <a:gridCol w="3941826">
                  <a:extLst>
                    <a:ext uri="{9D8B030D-6E8A-4147-A177-3AD203B41FA5}">
                      <a16:colId xmlns:a16="http://schemas.microsoft.com/office/drawing/2014/main" val="891866706"/>
                    </a:ext>
                  </a:extLst>
                </a:gridCol>
                <a:gridCol w="3941826">
                  <a:extLst>
                    <a:ext uri="{9D8B030D-6E8A-4147-A177-3AD203B41FA5}">
                      <a16:colId xmlns:a16="http://schemas.microsoft.com/office/drawing/2014/main" val="1682882976"/>
                    </a:ext>
                  </a:extLst>
                </a:gridCol>
              </a:tblGrid>
              <a:tr h="1306803">
                <a:tc>
                  <a:txBody>
                    <a:bodyPr/>
                    <a:lstStyle/>
                    <a:p>
                      <a:r>
                        <a:rPr lang="en-US" dirty="0"/>
                        <a:t>Prescription copay options</a:t>
                      </a:r>
                    </a:p>
                    <a:p>
                      <a:r>
                        <a:rPr lang="en-US" dirty="0"/>
                        <a:t>(Retail pharmacy – up to a 30-day supply)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r>
                        <a:rPr lang="en-US" dirty="0"/>
                        <a:t>Prescription copay options</a:t>
                      </a:r>
                    </a:p>
                    <a:p>
                      <a:r>
                        <a:rPr lang="en-US" dirty="0"/>
                        <a:t>(Mail Service pharmacy – up to a 90-day supply)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1791603881"/>
                  </a:ext>
                </a:extLst>
              </a:tr>
              <a:tr h="509940">
                <a:tc>
                  <a:txBody>
                    <a:bodyPr/>
                    <a:lstStyle/>
                    <a:p>
                      <a:r>
                        <a:rPr lang="en-US" b="1" dirty="0"/>
                        <a:t>$10</a:t>
                      </a:r>
                      <a:r>
                        <a:rPr lang="en-US" b="1" baseline="30000" dirty="0"/>
                        <a:t>1</a:t>
                      </a:r>
                      <a:r>
                        <a:rPr lang="en-US" b="1" dirty="0"/>
                        <a:t>/$20</a:t>
                      </a:r>
                      <a:r>
                        <a:rPr lang="en-US" b="1" baseline="30000" dirty="0"/>
                        <a:t>2</a:t>
                      </a:r>
                      <a:r>
                        <a:rPr lang="en-US" b="1" dirty="0"/>
                        <a:t>/$35</a:t>
                      </a:r>
                      <a:r>
                        <a:rPr lang="en-US" b="1" baseline="30000" dirty="0"/>
                        <a:t>3     DUXBURY</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3000"/>
                      </a:schemeClr>
                    </a:solidFill>
                  </a:tcPr>
                </a:tc>
                <a:tc>
                  <a:txBody>
                    <a:bodyPr/>
                    <a:lstStyle/>
                    <a:p>
                      <a:r>
                        <a:rPr lang="en-US" b="1" dirty="0"/>
                        <a:t>$20</a:t>
                      </a:r>
                      <a:r>
                        <a:rPr lang="en-US" b="1" baseline="30000" dirty="0"/>
                        <a:t>1</a:t>
                      </a:r>
                      <a:r>
                        <a:rPr lang="en-US" b="1" dirty="0"/>
                        <a:t>/$40</a:t>
                      </a:r>
                      <a:r>
                        <a:rPr lang="en-US" b="1" baseline="30000" dirty="0"/>
                        <a:t>2</a:t>
                      </a:r>
                      <a:r>
                        <a:rPr lang="en-US" b="1" dirty="0"/>
                        <a:t>/$70</a:t>
                      </a:r>
                      <a:r>
                        <a:rPr lang="en-US" b="1" baseline="30000" dirty="0"/>
                        <a:t>3  DUXBURY</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3000"/>
                      </a:schemeClr>
                    </a:solidFill>
                  </a:tcPr>
                </a:tc>
                <a:extLst>
                  <a:ext uri="{0D108BD9-81ED-4DB2-BD59-A6C34878D82A}">
                    <a16:rowId xmlns:a16="http://schemas.microsoft.com/office/drawing/2014/main" val="4023356923"/>
                  </a:ext>
                </a:extLst>
              </a:tr>
              <a:tr h="509940">
                <a:tc>
                  <a:txBody>
                    <a:bodyPr/>
                    <a:lstStyle/>
                    <a:p>
                      <a:r>
                        <a:rPr lang="en-US" b="1" dirty="0"/>
                        <a:t>$5</a:t>
                      </a:r>
                      <a:r>
                        <a:rPr lang="en-US" b="1" baseline="30000" dirty="0"/>
                        <a:t>1</a:t>
                      </a:r>
                      <a:r>
                        <a:rPr lang="en-US" b="1" dirty="0"/>
                        <a:t>/$10</a:t>
                      </a:r>
                      <a:r>
                        <a:rPr lang="en-US" b="1" baseline="30000" dirty="0"/>
                        <a:t>2</a:t>
                      </a:r>
                      <a:r>
                        <a:rPr lang="en-US" b="1" dirty="0"/>
                        <a:t>/$25</a:t>
                      </a:r>
                      <a:r>
                        <a:rPr lang="en-US" b="1" baseline="30000" dirty="0"/>
                        <a:t>3</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3000"/>
                      </a:schemeClr>
                    </a:solidFill>
                  </a:tcPr>
                </a:tc>
                <a:tc>
                  <a:txBody>
                    <a:bodyPr/>
                    <a:lstStyle/>
                    <a:p>
                      <a:r>
                        <a:rPr lang="en-US" b="1" dirty="0"/>
                        <a:t>$10</a:t>
                      </a:r>
                      <a:r>
                        <a:rPr lang="en-US" b="1" baseline="30000" dirty="0"/>
                        <a:t>1</a:t>
                      </a:r>
                      <a:r>
                        <a:rPr lang="en-US" b="1" dirty="0"/>
                        <a:t>/$20</a:t>
                      </a:r>
                      <a:r>
                        <a:rPr lang="en-US" b="1" baseline="30000" dirty="0"/>
                        <a:t>2</a:t>
                      </a:r>
                      <a:r>
                        <a:rPr lang="en-US" b="1" dirty="0"/>
                        <a:t>/$50</a:t>
                      </a:r>
                      <a:r>
                        <a:rPr lang="en-US" b="1" baseline="30000" dirty="0"/>
                        <a:t>3</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3000"/>
                      </a:schemeClr>
                    </a:solidFill>
                  </a:tcPr>
                </a:tc>
                <a:extLst>
                  <a:ext uri="{0D108BD9-81ED-4DB2-BD59-A6C34878D82A}">
                    <a16:rowId xmlns:a16="http://schemas.microsoft.com/office/drawing/2014/main" val="2807510621"/>
                  </a:ext>
                </a:extLst>
              </a:tr>
              <a:tr h="509940">
                <a:tc>
                  <a:txBody>
                    <a:bodyPr/>
                    <a:lstStyle/>
                    <a:p>
                      <a:r>
                        <a:rPr lang="en-US" b="1" dirty="0"/>
                        <a:t>$10</a:t>
                      </a:r>
                      <a:r>
                        <a:rPr lang="en-US" b="1" baseline="30000" dirty="0"/>
                        <a:t>1</a:t>
                      </a:r>
                      <a:r>
                        <a:rPr lang="en-US" b="1" dirty="0"/>
                        <a:t>/$25</a:t>
                      </a:r>
                      <a:r>
                        <a:rPr lang="en-US" b="1" baseline="30000" dirty="0"/>
                        <a:t>2</a:t>
                      </a:r>
                      <a:r>
                        <a:rPr lang="en-US" b="1" dirty="0"/>
                        <a:t>/$50</a:t>
                      </a:r>
                      <a:r>
                        <a:rPr lang="en-US" b="1" baseline="30000" dirty="0"/>
                        <a:t>3</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3000"/>
                      </a:schemeClr>
                    </a:solidFill>
                  </a:tcPr>
                </a:tc>
                <a:tc>
                  <a:txBody>
                    <a:bodyPr/>
                    <a:lstStyle/>
                    <a:p>
                      <a:r>
                        <a:rPr lang="en-US" b="1" dirty="0"/>
                        <a:t>$20</a:t>
                      </a:r>
                      <a:r>
                        <a:rPr lang="en-US" b="1" baseline="30000" dirty="0"/>
                        <a:t>1</a:t>
                      </a:r>
                      <a:r>
                        <a:rPr lang="en-US" b="1" dirty="0"/>
                        <a:t>/$50</a:t>
                      </a:r>
                      <a:r>
                        <a:rPr lang="en-US" b="1" baseline="30000" dirty="0"/>
                        <a:t>2</a:t>
                      </a:r>
                      <a:r>
                        <a:rPr lang="en-US" b="1" dirty="0"/>
                        <a:t>/$100</a:t>
                      </a:r>
                      <a:r>
                        <a:rPr lang="en-US" b="1" baseline="30000" dirty="0"/>
                        <a:t>3</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3000"/>
                      </a:schemeClr>
                    </a:solidFill>
                  </a:tcPr>
                </a:tc>
                <a:extLst>
                  <a:ext uri="{0D108BD9-81ED-4DB2-BD59-A6C34878D82A}">
                    <a16:rowId xmlns:a16="http://schemas.microsoft.com/office/drawing/2014/main" val="2016511045"/>
                  </a:ext>
                </a:extLst>
              </a:tr>
              <a:tr h="509940">
                <a:tc>
                  <a:txBody>
                    <a:bodyPr/>
                    <a:lstStyle/>
                    <a:p>
                      <a:r>
                        <a:rPr lang="en-US" b="1" dirty="0"/>
                        <a:t>$10</a:t>
                      </a:r>
                      <a:r>
                        <a:rPr lang="en-US" b="1" baseline="30000" dirty="0"/>
                        <a:t>1</a:t>
                      </a:r>
                      <a:r>
                        <a:rPr lang="en-US" b="1" dirty="0"/>
                        <a:t>/$25</a:t>
                      </a:r>
                      <a:r>
                        <a:rPr lang="en-US" b="1" baseline="30000" dirty="0"/>
                        <a:t>2</a:t>
                      </a:r>
                      <a:r>
                        <a:rPr lang="en-US" b="1" dirty="0"/>
                        <a:t>/$45</a:t>
                      </a:r>
                      <a:r>
                        <a:rPr lang="en-US" b="1" baseline="30000" dirty="0"/>
                        <a:t>3</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3000"/>
                      </a:schemeClr>
                    </a:solidFill>
                  </a:tcPr>
                </a:tc>
                <a:tc>
                  <a:txBody>
                    <a:bodyPr/>
                    <a:lstStyle/>
                    <a:p>
                      <a:r>
                        <a:rPr lang="en-US" b="1" dirty="0"/>
                        <a:t>$20</a:t>
                      </a:r>
                      <a:r>
                        <a:rPr lang="en-US" b="1" baseline="30000" dirty="0"/>
                        <a:t>1</a:t>
                      </a:r>
                      <a:r>
                        <a:rPr lang="en-US" b="1" dirty="0"/>
                        <a:t>/$50</a:t>
                      </a:r>
                      <a:r>
                        <a:rPr lang="en-US" b="1" baseline="30000" dirty="0"/>
                        <a:t>2</a:t>
                      </a:r>
                      <a:r>
                        <a:rPr lang="en-US" b="1" dirty="0"/>
                        <a:t>/$90</a:t>
                      </a:r>
                      <a:r>
                        <a:rPr lang="en-US" b="1" baseline="30000" dirty="0"/>
                        <a:t>3</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3000"/>
                      </a:schemeClr>
                    </a:solidFill>
                  </a:tcPr>
                </a:tc>
                <a:extLst>
                  <a:ext uri="{0D108BD9-81ED-4DB2-BD59-A6C34878D82A}">
                    <a16:rowId xmlns:a16="http://schemas.microsoft.com/office/drawing/2014/main" val="1835121725"/>
                  </a:ext>
                </a:extLst>
              </a:tr>
              <a:tr h="810133">
                <a:tc>
                  <a:txBody>
                    <a:bodyPr/>
                    <a:lstStyle/>
                    <a:p>
                      <a:r>
                        <a:rPr lang="en-US" b="1" dirty="0"/>
                        <a:t>Tier 1: 0</a:t>
                      </a:r>
                    </a:p>
                    <a:p>
                      <a:r>
                        <a:rPr lang="en-US" b="1" dirty="0"/>
                        <a:t>Tier 2: 20% with $50 deductible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3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Tier 1: 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Tier 2: 20% with $50 deductible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alpha val="13000"/>
                      </a:schemeClr>
                    </a:solidFill>
                  </a:tcPr>
                </a:tc>
                <a:extLst>
                  <a:ext uri="{0D108BD9-81ED-4DB2-BD59-A6C34878D82A}">
                    <a16:rowId xmlns:a16="http://schemas.microsoft.com/office/drawing/2014/main" val="1667368183"/>
                  </a:ext>
                </a:extLst>
              </a:tr>
            </a:tbl>
          </a:graphicData>
        </a:graphic>
      </p:graphicFrame>
      <p:sp>
        <p:nvSpPr>
          <p:cNvPr id="4" name="TextBox 3">
            <a:extLst>
              <a:ext uri="{FF2B5EF4-FFF2-40B4-BE49-F238E27FC236}">
                <a16:creationId xmlns:a16="http://schemas.microsoft.com/office/drawing/2014/main" id="{31381747-378C-3DE5-6BBD-701B9E6B3CC9}"/>
              </a:ext>
            </a:extLst>
          </p:cNvPr>
          <p:cNvSpPr txBox="1"/>
          <p:nvPr/>
        </p:nvSpPr>
        <p:spPr>
          <a:xfrm>
            <a:off x="507346" y="5746939"/>
            <a:ext cx="9982199" cy="461665"/>
          </a:xfrm>
          <a:prstGeom prst="rect">
            <a:avLst/>
          </a:prstGeom>
        </p:spPr>
        <p:txBody>
          <a:bodyPr wrap="square" lIns="0" tIns="0" rIns="0" bIns="0" rtlCol="0">
            <a:spAutoFit/>
          </a:bodyPr>
          <a:lstStyle/>
          <a:p>
            <a:pPr marL="457200" indent="-457200" algn="l" fontAlgn="auto">
              <a:spcAft>
                <a:spcPts val="0"/>
              </a:spcAft>
              <a:buAutoNum type="arabicPeriod"/>
            </a:pPr>
            <a:r>
              <a:rPr lang="en-US" sz="1000" dirty="0"/>
              <a:t>Generic drugs</a:t>
            </a:r>
          </a:p>
          <a:p>
            <a:pPr marL="457200" indent="-457200" algn="l" fontAlgn="auto">
              <a:spcAft>
                <a:spcPts val="0"/>
              </a:spcAft>
              <a:buAutoNum type="arabicPeriod"/>
            </a:pPr>
            <a:r>
              <a:rPr lang="en-US" sz="1000" dirty="0"/>
              <a:t>Preferred drugs </a:t>
            </a:r>
          </a:p>
          <a:p>
            <a:pPr marL="457200" indent="-457200" algn="l" fontAlgn="auto">
              <a:spcAft>
                <a:spcPts val="0"/>
              </a:spcAft>
              <a:buAutoNum type="arabicPeriod"/>
            </a:pPr>
            <a:r>
              <a:rPr lang="en-US" sz="1000" dirty="0"/>
              <a:t>Non-Preferred drugs </a:t>
            </a:r>
          </a:p>
        </p:txBody>
      </p:sp>
      <p:cxnSp>
        <p:nvCxnSpPr>
          <p:cNvPr id="5" name="Straight Connector 4">
            <a:extLst>
              <a:ext uri="{FF2B5EF4-FFF2-40B4-BE49-F238E27FC236}">
                <a16:creationId xmlns:a16="http://schemas.microsoft.com/office/drawing/2014/main" id="{37DCBDC4-F801-2E22-48B1-7FCA359910F1}"/>
              </a:ext>
            </a:extLst>
          </p:cNvPr>
          <p:cNvCxnSpPr>
            <a:cxnSpLocks/>
          </p:cNvCxnSpPr>
          <p:nvPr/>
        </p:nvCxnSpPr>
        <p:spPr>
          <a:xfrm flipV="1">
            <a:off x="4419600" y="1367499"/>
            <a:ext cx="1498" cy="1340967"/>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4704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406F61A-A3A1-A84B-BED3-49E8C76D25F5}"/>
              </a:ext>
            </a:extLst>
          </p:cNvPr>
          <p:cNvSpPr>
            <a:spLocks noGrp="1"/>
          </p:cNvSpPr>
          <p:nvPr>
            <p:ph type="body" sz="quarter" idx="10"/>
          </p:nvPr>
        </p:nvSpPr>
        <p:spPr/>
        <p:txBody>
          <a:bodyPr>
            <a:normAutofit fontScale="92500" lnSpcReduction="20000"/>
          </a:bodyPr>
          <a:lstStyle/>
          <a:p>
            <a:pPr lvl="0"/>
            <a:r>
              <a:rPr lang="en-US" sz="2400" spc="0" dirty="0">
                <a:solidFill>
                  <a:srgbClr val="FD5D3B"/>
                </a:solidFill>
              </a:rPr>
              <a:t>Fitness and weight loss benefits</a:t>
            </a:r>
          </a:p>
          <a:p>
            <a:endParaRPr lang="en-US" dirty="0"/>
          </a:p>
        </p:txBody>
      </p:sp>
      <p:sp>
        <p:nvSpPr>
          <p:cNvPr id="4" name="Rectangle 3">
            <a:extLst>
              <a:ext uri="{FF2B5EF4-FFF2-40B4-BE49-F238E27FC236}">
                <a16:creationId xmlns:a16="http://schemas.microsoft.com/office/drawing/2014/main" id="{F3A81C8D-EBB1-4650-9C9F-4B572EBAA9BD}"/>
              </a:ext>
            </a:extLst>
          </p:cNvPr>
          <p:cNvSpPr/>
          <p:nvPr/>
        </p:nvSpPr>
        <p:spPr>
          <a:xfrm>
            <a:off x="584486" y="1240061"/>
            <a:ext cx="7543800" cy="584775"/>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normalizeH="0" noProof="0" dirty="0">
                <a:ln>
                  <a:noFill/>
                </a:ln>
                <a:solidFill>
                  <a:srgbClr val="FD5D3B"/>
                </a:solidFill>
                <a:effectLst/>
                <a:uLnTx/>
                <a:uFillTx/>
                <a:latin typeface="Bebas Neue" panose="020B0606020202050201" pitchFamily="34" charset="77"/>
                <a:ea typeface="+mn-ea"/>
                <a:cs typeface="+mn-cs"/>
              </a:rPr>
              <a:t>Get fit. Lose weight. Gain savings</a:t>
            </a:r>
            <a:r>
              <a:rPr kumimoji="0" lang="en-US" sz="3200" b="0" i="0" u="none" strike="noStrike" kern="1200" cap="none" spc="300" normalizeH="0" baseline="0" noProof="0" dirty="0">
                <a:ln>
                  <a:noFill/>
                </a:ln>
                <a:solidFill>
                  <a:srgbClr val="FD5D3B"/>
                </a:solidFill>
                <a:effectLst/>
                <a:uLnTx/>
                <a:uFillTx/>
                <a:latin typeface="Bebas Neue" panose="020B0606020202050201" pitchFamily="34" charset="77"/>
                <a:ea typeface="+mn-ea"/>
                <a:cs typeface="+mn-cs"/>
              </a:rPr>
              <a:t>.</a:t>
            </a:r>
            <a:endParaRPr kumimoji="0" lang="en-US" sz="1800" b="0" i="0" u="none" strike="noStrike" kern="1200" cap="none" spc="0" normalizeH="0" baseline="0" noProof="0" dirty="0">
              <a:ln>
                <a:noFill/>
              </a:ln>
              <a:solidFill>
                <a:srgbClr val="0D4877"/>
              </a:solidFill>
              <a:effectLst/>
              <a:uLnTx/>
              <a:uFillTx/>
              <a:latin typeface="Calibri" pitchFamily="34" charset="0"/>
              <a:ea typeface="+mn-ea"/>
              <a:cs typeface="+mn-cs"/>
            </a:endParaRPr>
          </a:p>
        </p:txBody>
      </p:sp>
      <p:sp>
        <p:nvSpPr>
          <p:cNvPr id="5" name="Text Placeholder 3">
            <a:extLst>
              <a:ext uri="{FF2B5EF4-FFF2-40B4-BE49-F238E27FC236}">
                <a16:creationId xmlns:a16="http://schemas.microsoft.com/office/drawing/2014/main" id="{23277D98-56AF-4E75-A012-81380016888F}"/>
              </a:ext>
            </a:extLst>
          </p:cNvPr>
          <p:cNvSpPr txBox="1">
            <a:spLocks/>
          </p:cNvSpPr>
          <p:nvPr/>
        </p:nvSpPr>
        <p:spPr>
          <a:xfrm>
            <a:off x="603504" y="1716459"/>
            <a:ext cx="7543800" cy="836846"/>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accent1"/>
                </a:solidFill>
                <a:latin typeface="DM Sans"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A3A3A3">
                    <a:lumMod val="50000"/>
                  </a:srgbClr>
                </a:solidFill>
                <a:effectLst/>
                <a:uLnTx/>
                <a:uFillTx/>
                <a:latin typeface="DM Sans" pitchFamily="2" charset="77"/>
                <a:ea typeface="+mn-ea"/>
                <a:cs typeface="+mn-cs"/>
              </a:rPr>
              <a:t>Big congrats on your healthy habits! To celebrate</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A3A3A3">
                    <a:lumMod val="50000"/>
                  </a:srgbClr>
                </a:solidFill>
                <a:effectLst/>
                <a:uLnTx/>
                <a:uFillTx/>
                <a:latin typeface="DM Sans" pitchFamily="2" charset="77"/>
                <a:ea typeface="+mn-ea"/>
                <a:cs typeface="+mn-cs"/>
              </a:rPr>
              <a:t>All you do, we’ve put together up to $300 in </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A3A3A3">
                    <a:lumMod val="50000"/>
                  </a:srgbClr>
                </a:solidFill>
                <a:effectLst/>
                <a:uLnTx/>
                <a:uFillTx/>
                <a:latin typeface="DM Sans" pitchFamily="2" charset="77"/>
                <a:ea typeface="+mn-ea"/>
                <a:cs typeface="+mn-cs"/>
              </a:rPr>
              <a:t>Fitness and weight loss reimbursements. Yours </a:t>
            </a:r>
          </a:p>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srgbClr val="A3A3A3">
                    <a:lumMod val="50000"/>
                  </a:srgbClr>
                </a:solidFill>
                <a:effectLst/>
                <a:uLnTx/>
                <a:uFillTx/>
                <a:latin typeface="DM Sans" pitchFamily="2" charset="77"/>
                <a:ea typeface="+mn-ea"/>
                <a:cs typeface="+mn-cs"/>
              </a:rPr>
              <a:t>for the taking, you go-getter.</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600" b="0" i="0" u="none" strike="noStrike" kern="1200" cap="none" spc="0" normalizeH="0" baseline="0" noProof="0" dirty="0">
              <a:ln>
                <a:noFill/>
              </a:ln>
              <a:solidFill>
                <a:srgbClr val="70767A"/>
              </a:solidFill>
              <a:effectLst/>
              <a:uLnTx/>
              <a:uFillTx/>
              <a:latin typeface="DM Sans" pitchFamily="2" charset="77"/>
              <a:ea typeface="+mn-ea"/>
              <a:cs typeface="+mn-cs"/>
            </a:endParaRPr>
          </a:p>
        </p:txBody>
      </p:sp>
      <p:graphicFrame>
        <p:nvGraphicFramePr>
          <p:cNvPr id="6" name="Table 10">
            <a:extLst>
              <a:ext uri="{FF2B5EF4-FFF2-40B4-BE49-F238E27FC236}">
                <a16:creationId xmlns:a16="http://schemas.microsoft.com/office/drawing/2014/main" id="{3EECC60D-6A86-4581-AC00-7F09E143E750}"/>
              </a:ext>
            </a:extLst>
          </p:cNvPr>
          <p:cNvGraphicFramePr>
            <a:graphicFrameLocks noGrp="1"/>
          </p:cNvGraphicFramePr>
          <p:nvPr/>
        </p:nvGraphicFramePr>
        <p:xfrm>
          <a:off x="619759" y="2862090"/>
          <a:ext cx="9296401" cy="3192987"/>
        </p:xfrm>
        <a:graphic>
          <a:graphicData uri="http://schemas.openxmlformats.org/drawingml/2006/table">
            <a:tbl>
              <a:tblPr firstRow="1" bandRow="1">
                <a:tableStyleId>{5A111915-BE36-4E01-A7E5-04B1672EAD32}</a:tableStyleId>
              </a:tblPr>
              <a:tblGrid>
                <a:gridCol w="4570731">
                  <a:extLst>
                    <a:ext uri="{9D8B030D-6E8A-4147-A177-3AD203B41FA5}">
                      <a16:colId xmlns:a16="http://schemas.microsoft.com/office/drawing/2014/main" val="868100931"/>
                    </a:ext>
                  </a:extLst>
                </a:gridCol>
                <a:gridCol w="4725670">
                  <a:extLst>
                    <a:ext uri="{9D8B030D-6E8A-4147-A177-3AD203B41FA5}">
                      <a16:colId xmlns:a16="http://schemas.microsoft.com/office/drawing/2014/main" val="636059516"/>
                    </a:ext>
                  </a:extLst>
                </a:gridCol>
              </a:tblGrid>
              <a:tr h="373791">
                <a:tc>
                  <a: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0" i="0" u="none" strike="noStrike" kern="1200" cap="all" spc="0" normalizeH="0" baseline="0" noProof="0" dirty="0">
                          <a:ln>
                            <a:noFill/>
                          </a:ln>
                          <a:solidFill>
                            <a:srgbClr val="FD5D3B"/>
                          </a:solidFill>
                          <a:effectLst/>
                          <a:uLnTx/>
                          <a:uFillTx/>
                          <a:latin typeface="Bebas Neue" panose="020B0606020202050201" pitchFamily="34" charset="77"/>
                          <a:ea typeface="+mn-ea"/>
                          <a:cs typeface="Calibri" panose="020F0502020204030204" pitchFamily="34" charset="0"/>
                        </a:rPr>
                        <a:t>Fitness BENEFIT </a:t>
                      </a:r>
                      <a:endParaRPr lang="en-US" sz="1400" spc="0" baseline="0" dirty="0">
                        <a:highlight>
                          <a:srgbClr val="FFFF00"/>
                        </a:highlight>
                      </a:endParaRPr>
                    </a:p>
                  </a:txBody>
                  <a:tcPr>
                    <a:lnL w="19050" cap="flat" cmpd="sng" algn="ctr">
                      <a:no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90000"/>
                        </a:lnSpc>
                        <a:spcBef>
                          <a:spcPts val="0"/>
                        </a:spcBef>
                        <a:spcAft>
                          <a:spcPts val="0"/>
                        </a:spcAft>
                        <a:buClrTx/>
                        <a:buSzTx/>
                        <a:buFont typeface="Arial" panose="020B0604020202020204" pitchFamily="34" charset="0"/>
                        <a:buNone/>
                        <a:tabLst/>
                        <a:defRPr/>
                      </a:pPr>
                      <a:r>
                        <a:rPr kumimoji="0" lang="en-US" sz="2000" b="0" i="0" u="none" strike="noStrike" kern="1200" cap="all" spc="0" normalizeH="0" baseline="0" noProof="0" dirty="0">
                          <a:ln>
                            <a:noFill/>
                          </a:ln>
                          <a:solidFill>
                            <a:srgbClr val="FD5D3B"/>
                          </a:solidFill>
                          <a:effectLst/>
                          <a:uLnTx/>
                          <a:uFillTx/>
                          <a:latin typeface="Bebas Neue" panose="020B0606020202050201" pitchFamily="34" charset="77"/>
                          <a:ea typeface="+mn-ea"/>
                          <a:cs typeface="Calibri" panose="020F0502020204030204" pitchFamily="34" charset="0"/>
                        </a:rPr>
                        <a:t>Weight loss BENEFIT</a:t>
                      </a:r>
                      <a:endParaRPr lang="en-US" spc="0" baseline="0" dirty="0">
                        <a:highlight>
                          <a:srgbClr val="FFFF00"/>
                        </a:highlight>
                      </a:endParaRPr>
                    </a:p>
                  </a:txBody>
                  <a:tcPr>
                    <a:lnL w="12700" cap="flat" cmpd="sng" algn="ctr">
                      <a:solidFill>
                        <a:schemeClr val="accent5">
                          <a:lumMod val="50000"/>
                        </a:schemeClr>
                      </a:solid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2362164467"/>
                  </a:ext>
                </a:extLst>
              </a:tr>
              <a:tr h="286573">
                <a:tc>
                  <a: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Calibri" panose="020F0502020204030204" pitchFamily="34" charset="0"/>
                        </a:rPr>
                        <a:t>Membership or fitness class fees at:</a:t>
                      </a:r>
                    </a:p>
                  </a:txBody>
                  <a:tcPr>
                    <a:lnL w="19050" cap="flat" cmpd="sng" algn="ctr">
                      <a:no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Calibri" panose="020F0502020204030204" pitchFamily="34" charset="0"/>
                        </a:rPr>
                        <a:t>Participation fees for:</a:t>
                      </a:r>
                    </a:p>
                  </a:txBody>
                  <a:tcPr>
                    <a:lnL w="12700" cap="flat" cmpd="sng" algn="ctr">
                      <a:solidFill>
                        <a:schemeClr val="accent5">
                          <a:lumMod val="50000"/>
                        </a:schemeClr>
                      </a:solid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422224082"/>
                  </a:ext>
                </a:extLst>
              </a:tr>
              <a:tr h="671298">
                <a:tc>
                  <a:txBody>
                    <a:bodyPr/>
                    <a:lstStyle/>
                    <a:p>
                      <a:pPr marL="91440" marR="0" lvl="0" indent="-91440" algn="l" defTabSz="914400" rtl="0" eaLnBrk="0" fontAlgn="base" latinLnBrk="0" hangingPunct="0">
                        <a:lnSpc>
                          <a:spcPct val="100000"/>
                        </a:lnSpc>
                        <a:spcBef>
                          <a:spcPts val="600"/>
                        </a:spcBef>
                        <a:spcAft>
                          <a:spcPct val="0"/>
                        </a:spcAft>
                        <a:buClr>
                          <a:srgbClr val="808080">
                            <a:lumMod val="50000"/>
                          </a:srgbClr>
                        </a:buClr>
                        <a:buSzPct val="100000"/>
                        <a:buFont typeface="Arial" panose="020B0604020202020204" pitchFamily="34" charset="0"/>
                        <a:buChar char="•"/>
                        <a:tabLst/>
                        <a:defRPr/>
                      </a:pPr>
                      <a:r>
                        <a:rPr kumimoji="0" lang="en-US" sz="1400" b="1" i="0" u="none" strike="noStrike" kern="1200" cap="none" spc="0" normalizeH="0" baseline="0" noProof="0" dirty="0">
                          <a:ln>
                            <a:noFill/>
                          </a:ln>
                          <a:solidFill>
                            <a:srgbClr val="0D4877"/>
                          </a:solidFill>
                          <a:effectLst/>
                          <a:uLnTx/>
                          <a:uFillTx/>
                          <a:latin typeface="DM Sans" pitchFamily="2" charset="77"/>
                          <a:ea typeface="+mn-ea"/>
                          <a:cs typeface="Calibri" panose="020F0502020204030204" pitchFamily="34" charset="0"/>
                        </a:rPr>
                        <a:t>A full-service health club</a:t>
                      </a: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Calibri" panose="020F0502020204030204" pitchFamily="34" charset="0"/>
                        </a:rPr>
                        <a:t> </a:t>
                      </a:r>
                      <a:r>
                        <a:rPr kumimoji="0" lang="en-US" sz="1200" b="0" i="0" u="none" strike="noStrike" kern="1200" cap="none" spc="0" normalizeH="0" baseline="0" noProof="0" dirty="0">
                          <a:ln>
                            <a:noFill/>
                          </a:ln>
                          <a:solidFill>
                            <a:srgbClr val="0D4877"/>
                          </a:solidFill>
                          <a:effectLst/>
                          <a:uLnTx/>
                          <a:uFillTx/>
                          <a:latin typeface="DM Sans" pitchFamily="2" charset="77"/>
                          <a:ea typeface="+mn-ea"/>
                          <a:cs typeface="Calibri" panose="020F0502020204030204" pitchFamily="34" charset="0"/>
                        </a:rPr>
                        <a:t>with cardiovascular and strength-training equipment like treadmills, bikes, weight machines, &amp; free weights. </a:t>
                      </a:r>
                      <a:endParaRPr kumimoji="0" lang="en-US" sz="1400" b="0" i="0" u="none" strike="noStrike" kern="1200" cap="none" spc="0" normalizeH="0" baseline="0" noProof="0" dirty="0">
                        <a:ln>
                          <a:noFill/>
                        </a:ln>
                        <a:solidFill>
                          <a:srgbClr val="808080">
                            <a:lumMod val="50000"/>
                          </a:srgbClr>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txBody>
                  <a:tcPr>
                    <a:lnL w="19050" cap="flat" cmpd="sng" algn="ctr">
                      <a:no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9050" cap="flat" cmpd="sng" algn="ctr">
                      <a:no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bg1"/>
                    </a:solidFill>
                  </a:tcPr>
                </a:tc>
                <a:tc rowSpan="4">
                  <a:txBody>
                    <a:bodyPr/>
                    <a:lstStyle/>
                    <a:p>
                      <a:pPr marL="91440" marR="0" lvl="0" indent="-91440" algn="l" defTabSz="914400" rtl="0" eaLnBrk="0" fontAlgn="base" latinLnBrk="0" hangingPunct="0">
                        <a:lnSpc>
                          <a:spcPct val="100000"/>
                        </a:lnSpc>
                        <a:spcBef>
                          <a:spcPts val="600"/>
                        </a:spcBef>
                        <a:spcAft>
                          <a:spcPct val="0"/>
                        </a:spcAft>
                        <a:buClr>
                          <a:srgbClr val="808080">
                            <a:lumMod val="50000"/>
                          </a:srgbClr>
                        </a:buClr>
                        <a:buSzPct val="100000"/>
                        <a:buFont typeface="Arial" panose="020B0604020202020204" pitchFamily="34" charset="0"/>
                        <a:buChar char="•"/>
                        <a:tabLst/>
                        <a:defRPr/>
                      </a:pPr>
                      <a:r>
                        <a:rPr kumimoji="0" lang="en-US" sz="1400" b="1" i="0" u="none" strike="noStrike" kern="1200" cap="none" spc="0" normalizeH="0" baseline="0" noProof="0" dirty="0">
                          <a:ln>
                            <a:noFill/>
                          </a:ln>
                          <a:solidFill>
                            <a:srgbClr val="0D4877"/>
                          </a:solidFill>
                          <a:effectLst/>
                          <a:uLnTx/>
                          <a:uFillTx/>
                          <a:latin typeface="DM Sans" pitchFamily="2" charset="77"/>
                          <a:ea typeface="+mn-ea"/>
                          <a:cs typeface="Calibri" panose="020F0502020204030204" pitchFamily="34" charset="0"/>
                        </a:rPr>
                        <a:t>Hospital-based </a:t>
                      </a: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Calibri" panose="020F0502020204030204" pitchFamily="34" charset="0"/>
                        </a:rPr>
                        <a:t>programs and</a:t>
                      </a:r>
                    </a:p>
                    <a:p>
                      <a:pPr marL="91440" marR="0" lvl="0" indent="-9144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0D4877"/>
                          </a:solidFill>
                          <a:effectLst/>
                          <a:uLnTx/>
                          <a:uFillTx/>
                          <a:latin typeface="DM Sans" pitchFamily="2" charset="77"/>
                          <a:ea typeface="+mn-ea"/>
                          <a:cs typeface="Calibri" panose="020F0502020204030204" pitchFamily="34" charset="0"/>
                        </a:rPr>
                        <a:t>Non-Hospital </a:t>
                      </a: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Calibri" panose="020F0502020204030204" pitchFamily="34" charset="0"/>
                        </a:rPr>
                        <a:t>programs (in-person or online) that combine healthy eating, exercise, &amp; coaching sessions with certified health professionals such as nutritionists, registered dietitians, or exercise physiologists</a:t>
                      </a:r>
                    </a:p>
                    <a:p>
                      <a:pPr marL="91440" marR="0" lvl="0" indent="-9144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400" b="1" i="0" u="none" strike="noStrike" kern="1200" cap="none" spc="0" normalizeH="0" baseline="0" noProof="0" dirty="0">
                          <a:ln>
                            <a:noFill/>
                          </a:ln>
                          <a:solidFill>
                            <a:srgbClr val="0D4877"/>
                          </a:solidFill>
                          <a:effectLst/>
                          <a:uLnTx/>
                          <a:uFillTx/>
                          <a:latin typeface="DM Sans" pitchFamily="2" charset="77"/>
                          <a:ea typeface="+mn-ea"/>
                          <a:cs typeface="Calibri" panose="020F0502020204030204" pitchFamily="34" charset="0"/>
                        </a:rPr>
                        <a:t>WW® </a:t>
                      </a: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Calibri" panose="020F0502020204030204" pitchFamily="34" charset="0"/>
                        </a:rPr>
                        <a:t>in-person &amp; online</a:t>
                      </a:r>
                    </a:p>
                    <a:p>
                      <a:pPr marL="91440" marR="0" lvl="0" indent="-9144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endParaRPr kumimoji="0" lang="en-US" sz="1400" b="0" i="0" u="none" strike="noStrike" kern="1200" cap="none" spc="0" normalizeH="0" baseline="0" noProof="0" dirty="0">
                        <a:ln>
                          <a:noFill/>
                        </a:ln>
                        <a:solidFill>
                          <a:srgbClr val="0D4877"/>
                        </a:solidFill>
                        <a:effectLst/>
                        <a:uLnTx/>
                        <a:uFillTx/>
                        <a:latin typeface="DM Sans" pitchFamily="2" charset="77"/>
                        <a:ea typeface="+mn-ea"/>
                        <a:cs typeface="Calibri" panose="020F0502020204030204" pitchFamily="34" charset="0"/>
                      </a:endParaRPr>
                    </a:p>
                    <a:p>
                      <a:pPr marL="91440" marR="0" lvl="0" indent="-9144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rgbClr val="0D4877"/>
                        </a:solidFill>
                        <a:effectLst/>
                        <a:uLnTx/>
                        <a:uFillTx/>
                        <a:latin typeface="+mn-lt"/>
                        <a:ea typeface="+mn-ea"/>
                        <a:cs typeface="+mn-cs"/>
                      </a:endParaRPr>
                    </a:p>
                  </a:txBody>
                  <a:tcPr>
                    <a:lnL w="12700" cap="flat" cmpd="sng" algn="ctr">
                      <a:solidFill>
                        <a:schemeClr val="accent5">
                          <a:lumMod val="50000"/>
                        </a:schemeClr>
                      </a:solidFill>
                      <a:prstDash val="solid"/>
                      <a:round/>
                      <a:headEnd type="none" w="med" len="med"/>
                      <a:tailEnd type="none" w="med" len="med"/>
                    </a:lnL>
                    <a:lnR w="12700" cap="flat" cmpd="sng" algn="ctr">
                      <a:noFill/>
                      <a:prstDash val="solid"/>
                      <a:round/>
                      <a:headEnd type="none" w="med" len="med"/>
                      <a:tailEnd type="none" w="med" len="med"/>
                    </a:lnR>
                    <a:lnT w="19050" cap="flat" cmpd="sng" algn="ctr">
                      <a:noFill/>
                      <a:prstDash val="solid"/>
                      <a:round/>
                      <a:headEnd type="none" w="med" len="med"/>
                      <a:tailEnd type="none" w="med" len="med"/>
                    </a:lnT>
                    <a:solidFill>
                      <a:schemeClr val="bg1"/>
                    </a:solidFill>
                  </a:tcPr>
                </a:tc>
                <a:extLst>
                  <a:ext uri="{0D108BD9-81ED-4DB2-BD59-A6C34878D82A}">
                    <a16:rowId xmlns:a16="http://schemas.microsoft.com/office/drawing/2014/main" val="2864158546"/>
                  </a:ext>
                </a:extLst>
              </a:tr>
              <a:tr h="671298">
                <a:tc>
                  <a:txBody>
                    <a:bodyPr/>
                    <a:lstStyle/>
                    <a:p>
                      <a:pPr marL="91440" marR="0" lvl="0" indent="-91440" algn="l" defTabSz="914400" rtl="0" eaLnBrk="0" fontAlgn="base" latinLnBrk="0" hangingPunct="0">
                        <a:lnSpc>
                          <a:spcPct val="100000"/>
                        </a:lnSpc>
                        <a:spcBef>
                          <a:spcPts val="600"/>
                        </a:spcBef>
                        <a:spcAft>
                          <a:spcPct val="0"/>
                        </a:spcAft>
                        <a:buClr>
                          <a:srgbClr val="808080">
                            <a:lumMod val="50000"/>
                          </a:srgbClr>
                        </a:buClr>
                        <a:buSzPct val="100000"/>
                        <a:buFont typeface="Arial" panose="020B0604020202020204" pitchFamily="34" charset="0"/>
                        <a:buChar char="•"/>
                        <a:tabLst/>
                        <a:defRPr/>
                      </a:pPr>
                      <a:r>
                        <a:rPr kumimoji="0" lang="en-US" sz="1400" b="1" i="0" u="none" strike="noStrike" kern="1200" cap="none" spc="0" normalizeH="0" baseline="0" noProof="0" dirty="0">
                          <a:ln>
                            <a:noFill/>
                          </a:ln>
                          <a:solidFill>
                            <a:srgbClr val="0D4877"/>
                          </a:solidFill>
                          <a:effectLst/>
                          <a:uLnTx/>
                          <a:uFillTx/>
                          <a:latin typeface="DM Sans" pitchFamily="2" charset="77"/>
                          <a:ea typeface="+mn-ea"/>
                          <a:cs typeface="Calibri" panose="020F0502020204030204" pitchFamily="34" charset="0"/>
                        </a:rPr>
                        <a:t>A fitness studio </a:t>
                      </a:r>
                      <a:r>
                        <a:rPr kumimoji="0" lang="en-US" sz="1200" b="0" i="0" u="none" strike="noStrike" kern="1200" cap="none" spc="0" normalizeH="0" baseline="0" noProof="0" dirty="0">
                          <a:ln>
                            <a:noFill/>
                          </a:ln>
                          <a:solidFill>
                            <a:srgbClr val="0D4877"/>
                          </a:solidFill>
                          <a:effectLst/>
                          <a:uLnTx/>
                          <a:uFillTx/>
                          <a:latin typeface="DM Sans" pitchFamily="2" charset="77"/>
                          <a:ea typeface="+mn-ea"/>
                          <a:cs typeface="Calibri" panose="020F0502020204030204" pitchFamily="34" charset="0"/>
                        </a:rPr>
                        <a:t>with instructor-led group classes such as yoga, Pilates, Zumba®, kickboxing, indoor cycling/spinning, &amp; other exercise programs</a:t>
                      </a:r>
                      <a:endParaRPr kumimoji="0" lang="en-US" sz="1400" b="0" i="0" u="none" strike="noStrike" kern="1200" cap="none" spc="0" normalizeH="0" baseline="0" noProof="0" dirty="0">
                        <a:ln>
                          <a:noFill/>
                        </a:ln>
                        <a:solidFill>
                          <a:srgbClr val="808080">
                            <a:lumMod val="50000"/>
                          </a:srgbClr>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txBody>
                  <a:tcPr>
                    <a:lnL w="19050" cap="flat" cmpd="sng" algn="ctr">
                      <a:no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bg1"/>
                    </a:solidFill>
                  </a:tcPr>
                </a:tc>
                <a:tc vMerge="1">
                  <a:txBody>
                    <a:bodyPr/>
                    <a:lstStyle/>
                    <a:p>
                      <a:pPr marL="91440" marR="0" lvl="0" indent="-9144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Calibri" panose="020F0502020204030204" pitchFamily="34" charset="0"/>
                        </a:rPr>
                        <a:t>non-hospital programs (in-person or online) that combine healthy eating, exercise, &amp; coaching sessions with certified health professionals such as nutritionists, registered dietitians, or exercise physiologists</a:t>
                      </a:r>
                      <a:endParaRPr kumimoji="0" lang="en-US" sz="1600" b="0" i="0" u="none" strike="noStrike" kern="1200" cap="none" spc="0" normalizeH="0" baseline="0" noProof="0" dirty="0">
                        <a:ln>
                          <a:noFill/>
                        </a:ln>
                        <a:solidFill>
                          <a:srgbClr val="0D4877"/>
                        </a:solidFill>
                        <a:effectLst/>
                        <a:uLnTx/>
                        <a:uFillTx/>
                        <a:latin typeface="+mn-lt"/>
                        <a:ea typeface="+mn-ea"/>
                        <a:cs typeface="+mn-cs"/>
                      </a:endParaRPr>
                    </a:p>
                  </a:txBody>
                  <a:tcPr>
                    <a:lnL w="19050" cap="flat" cmpd="sng" algn="ctr">
                      <a:solidFill>
                        <a:schemeClr val="accent6">
                          <a:lumMod val="75000"/>
                        </a:schemeClr>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6">
                          <a:lumMod val="75000"/>
                        </a:schemeClr>
                      </a:solid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214586220"/>
                  </a:ext>
                </a:extLst>
              </a:tr>
              <a:tr h="701811">
                <a:tc>
                  <a:txBody>
                    <a:bodyPr/>
                    <a:lstStyle/>
                    <a:p>
                      <a:pPr marL="91440" marR="0" lvl="0" indent="-91440" algn="l" defTabSz="914400" rtl="0" eaLnBrk="0" fontAlgn="base" latinLnBrk="0" hangingPunct="0">
                        <a:lnSpc>
                          <a:spcPct val="100000"/>
                        </a:lnSpc>
                        <a:spcBef>
                          <a:spcPts val="600"/>
                        </a:spcBef>
                        <a:spcAft>
                          <a:spcPct val="0"/>
                        </a:spcAft>
                        <a:buClr>
                          <a:srgbClr val="808080">
                            <a:lumMod val="50000"/>
                          </a:srgbClr>
                        </a:buClr>
                        <a:buSzPct val="100000"/>
                        <a:buFont typeface="Arial" panose="020B0604020202020204" pitchFamily="34" charset="0"/>
                        <a:buChar char="•"/>
                        <a:tabLst/>
                        <a:defRPr/>
                      </a:pPr>
                      <a:r>
                        <a:rPr kumimoji="0" lang="en-US" sz="1400" b="1" i="0" u="none" strike="noStrike" kern="1200" cap="none" spc="0" normalizeH="0" baseline="0" noProof="0" dirty="0">
                          <a:ln>
                            <a:noFill/>
                          </a:ln>
                          <a:solidFill>
                            <a:srgbClr val="0D4877"/>
                          </a:solidFill>
                          <a:effectLst/>
                          <a:uLnTx/>
                          <a:uFillTx/>
                          <a:latin typeface="DM Sans" pitchFamily="2" charset="77"/>
                          <a:ea typeface="+mn-ea"/>
                          <a:cs typeface="Calibri" panose="020F0502020204030204" pitchFamily="34" charset="0"/>
                        </a:rPr>
                        <a:t>Virtual offerings </a:t>
                      </a:r>
                      <a:r>
                        <a:rPr kumimoji="0" lang="en-US" sz="1200" b="0" i="0" u="none" strike="noStrike" kern="1200" cap="none" spc="0" normalizeH="0" baseline="0" noProof="0" dirty="0">
                          <a:ln>
                            <a:noFill/>
                          </a:ln>
                          <a:solidFill>
                            <a:srgbClr val="0D4877"/>
                          </a:solidFill>
                          <a:effectLst/>
                          <a:uLnTx/>
                          <a:uFillTx/>
                          <a:latin typeface="DM Sans" pitchFamily="2" charset="77"/>
                          <a:ea typeface="+mn-ea"/>
                          <a:cs typeface="Calibri" panose="020F0502020204030204" pitchFamily="34" charset="0"/>
                        </a:rPr>
                        <a:t>like online fitness memberships, subscriptions, and classes that provide cardiovascular and strength-training</a:t>
                      </a:r>
                      <a:r>
                        <a:rPr kumimoji="0" lang="en-US" sz="1400" b="0" i="0" u="none" strike="noStrike" kern="1200" cap="none" spc="0" normalizeH="0" baseline="0" noProof="0" dirty="0">
                          <a:ln>
                            <a:noFill/>
                          </a:ln>
                          <a:solidFill>
                            <a:srgbClr val="0D4877"/>
                          </a:solidFill>
                          <a:effectLst/>
                          <a:uLnTx/>
                          <a:uFillTx/>
                          <a:latin typeface="DM Sans" pitchFamily="2" charset="77"/>
                          <a:ea typeface="+mn-ea"/>
                          <a:cs typeface="Calibri" panose="020F0502020204030204" pitchFamily="34" charset="0"/>
                        </a:rPr>
                        <a:t>. </a:t>
                      </a:r>
                      <a:endParaRPr kumimoji="0" lang="en-US" sz="1400" b="0" i="0" u="none" strike="noStrike" kern="1200" cap="none" spc="0" normalizeH="0" baseline="0" noProof="0" dirty="0">
                        <a:ln>
                          <a:noFill/>
                        </a:ln>
                        <a:solidFill>
                          <a:srgbClr val="808080">
                            <a:lumMod val="50000"/>
                          </a:srgbClr>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txBody>
                  <a:tcPr>
                    <a:lnL w="19050" cap="flat" cmpd="sng" algn="ctr">
                      <a:no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2700" cap="flat" cmpd="sng" algn="ctr">
                      <a:solidFill>
                        <a:schemeClr val="accent5">
                          <a:lumMod val="50000"/>
                        </a:schemeClr>
                      </a:solidFill>
                      <a:prstDash val="solid"/>
                      <a:round/>
                      <a:headEnd type="none" w="med" len="med"/>
                      <a:tailEnd type="none" w="med" len="med"/>
                    </a:lnB>
                    <a:solidFill>
                      <a:schemeClr val="bg1"/>
                    </a:solidFill>
                  </a:tcPr>
                </a:tc>
                <a:tc vMerge="1">
                  <a:txBody>
                    <a:bodyPr/>
                    <a:lstStyle/>
                    <a:p>
                      <a:pPr marL="91440" marR="0" lvl="0" indent="-91440"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rgbClr val="0D4877"/>
                        </a:solidFill>
                        <a:effectLst/>
                        <a:uLnTx/>
                        <a:uFillTx/>
                        <a:latin typeface="+mn-lt"/>
                        <a:ea typeface="+mn-ea"/>
                        <a:cs typeface="+mn-cs"/>
                      </a:endParaRPr>
                    </a:p>
                  </a:txBody>
                  <a:tcPr>
                    <a:lnL w="19050" cap="flat" cmpd="sng" algn="ctr">
                      <a:solidFill>
                        <a:schemeClr val="accent6">
                          <a:lumMod val="75000"/>
                        </a:schemeClr>
                      </a:solidFill>
                      <a:prstDash val="solid"/>
                      <a:round/>
                      <a:headEnd type="none" w="med" len="med"/>
                      <a:tailEnd type="none" w="med" len="med"/>
                    </a:lnL>
                    <a:lnR w="12700" cap="flat" cmpd="sng" algn="ctr">
                      <a:noFill/>
                      <a:prstDash val="solid"/>
                      <a:round/>
                      <a:headEnd type="none" w="med" len="med"/>
                      <a:tailEnd type="none" w="med" len="med"/>
                    </a:lnR>
                    <a:lnT w="19050" cap="flat" cmpd="sng" algn="ctr">
                      <a:solidFill>
                        <a:schemeClr val="accent6">
                          <a:lumMod val="75000"/>
                        </a:schemeClr>
                      </a:solid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745525725"/>
                  </a:ext>
                </a:extLst>
              </a:tr>
              <a:tr h="488216">
                <a:tc>
                  <a:txBody>
                    <a:bodyPr/>
                    <a:lstStyle/>
                    <a:p>
                      <a:pPr marL="91440" marR="0" lvl="0" indent="-91440" algn="l" defTabSz="914400" rtl="0" eaLnBrk="0" fontAlgn="base" latinLnBrk="0" hangingPunct="0">
                        <a:lnSpc>
                          <a:spcPct val="100000"/>
                        </a:lnSpc>
                        <a:spcBef>
                          <a:spcPts val="600"/>
                        </a:spcBef>
                        <a:spcAft>
                          <a:spcPct val="0"/>
                        </a:spcAft>
                        <a:buClr>
                          <a:srgbClr val="808080">
                            <a:lumMod val="50000"/>
                          </a:srgbClr>
                        </a:buClr>
                        <a:buSzPct val="100000"/>
                        <a:buFont typeface="Arial" panose="020B0604020202020204" pitchFamily="34" charset="0"/>
                        <a:buChar char="•"/>
                        <a:tabLst/>
                        <a:defRPr/>
                      </a:pPr>
                      <a:r>
                        <a:rPr kumimoji="0" lang="en-US" sz="1400" b="1" i="0" u="none" strike="noStrike" kern="1200" cap="none" spc="0" normalizeH="0" baseline="0" noProof="0" dirty="0">
                          <a:ln>
                            <a:noFill/>
                          </a:ln>
                          <a:solidFill>
                            <a:srgbClr val="0D4877"/>
                          </a:solidFill>
                          <a:effectLst/>
                          <a:uLnTx/>
                          <a:uFillTx/>
                          <a:latin typeface="DM Sans" pitchFamily="2" charset="77"/>
                          <a:ea typeface="+mn-ea"/>
                          <a:cs typeface="Calibri" panose="020F0502020204030204" pitchFamily="34" charset="0"/>
                        </a:rPr>
                        <a:t>Home Fitness Equipment:  </a:t>
                      </a:r>
                      <a:r>
                        <a:rPr kumimoji="0" lang="en-US" sz="1200" b="0" i="0" u="none" strike="noStrike" kern="1200" cap="none" spc="0" normalizeH="0" baseline="0" noProof="0" dirty="0">
                          <a:ln>
                            <a:noFill/>
                          </a:ln>
                          <a:solidFill>
                            <a:srgbClr val="0D4877"/>
                          </a:solidFill>
                          <a:effectLst/>
                          <a:uLnTx/>
                          <a:uFillTx/>
                          <a:latin typeface="DM Sans" pitchFamily="2" charset="77"/>
                          <a:ea typeface="+mn-ea"/>
                          <a:cs typeface="Calibri" panose="020F0502020204030204" pitchFamily="34" charset="0"/>
                        </a:rPr>
                        <a:t>like Stationary bikes (including Peloton), Weights, Kettle Bells, Bands, Treadmills</a:t>
                      </a:r>
                      <a:endParaRPr kumimoji="0" lang="en-US" sz="1400" b="0" i="0" u="none" strike="noStrike" kern="1200" cap="none" spc="0" normalizeH="0" baseline="0" noProof="0" dirty="0">
                        <a:ln>
                          <a:noFill/>
                        </a:ln>
                        <a:solidFill>
                          <a:srgbClr val="808080">
                            <a:lumMod val="50000"/>
                          </a:srgbClr>
                        </a:solidFill>
                        <a:effectLst/>
                        <a:uLnTx/>
                        <a:uFillTx/>
                        <a:latin typeface="Arial" panose="020B0604020202020204" pitchFamily="34" charset="0"/>
                        <a:ea typeface="ＭＳ Ｐゴシック" panose="020B0600070205080204" pitchFamily="34" charset="-128"/>
                        <a:cs typeface="Arial" panose="020B0604020202020204" pitchFamily="34" charset="0"/>
                      </a:endParaRPr>
                    </a:p>
                  </a:txBody>
                  <a:tcPr>
                    <a:lnL w="19050" cap="flat" cmpd="sng" algn="ctr">
                      <a:noFill/>
                      <a:prstDash val="solid"/>
                      <a:round/>
                      <a:headEnd type="none" w="med" len="med"/>
                      <a:tailEnd type="none" w="med" len="med"/>
                    </a:lnL>
                    <a:lnR w="12700" cap="flat" cmpd="sng" algn="ctr">
                      <a:solidFill>
                        <a:schemeClr val="accent5">
                          <a:lumMod val="50000"/>
                        </a:schemeClr>
                      </a:solidFill>
                      <a:prstDash val="solid"/>
                      <a:round/>
                      <a:headEnd type="none" w="med" len="med"/>
                      <a:tailEnd type="none" w="med" len="med"/>
                    </a:lnR>
                    <a:lnT w="12700" cap="flat" cmpd="sng" algn="ctr">
                      <a:solidFill>
                        <a:schemeClr val="accent5">
                          <a:lumMod val="50000"/>
                        </a:schemeClr>
                      </a:solidFill>
                      <a:prstDash val="solid"/>
                      <a:round/>
                      <a:headEnd type="none" w="med" len="med"/>
                      <a:tailEnd type="none" w="med" len="med"/>
                    </a:lnT>
                    <a:lnB w="19050" cap="flat" cmpd="sng" algn="ctr">
                      <a:noFill/>
                      <a:prstDash val="solid"/>
                      <a:round/>
                      <a:headEnd type="none" w="med" len="med"/>
                      <a:tailEnd type="none" w="med" len="med"/>
                    </a:lnB>
                    <a:solidFill>
                      <a:schemeClr val="bg1"/>
                    </a:solidFill>
                  </a:tcPr>
                </a:tc>
                <a:tc vMerge="1">
                  <a:txBody>
                    <a:bodyPr/>
                    <a:lstStyle/>
                    <a:p>
                      <a:endParaRPr lang="en-US"/>
                    </a:p>
                  </a:txBody>
                  <a:tcPr/>
                </a:tc>
                <a:extLst>
                  <a:ext uri="{0D108BD9-81ED-4DB2-BD59-A6C34878D82A}">
                    <a16:rowId xmlns:a16="http://schemas.microsoft.com/office/drawing/2014/main" val="2184375262"/>
                  </a:ext>
                </a:extLst>
              </a:tr>
            </a:tbl>
          </a:graphicData>
        </a:graphic>
      </p:graphicFrame>
      <p:cxnSp>
        <p:nvCxnSpPr>
          <p:cNvPr id="7" name="Straight Connector 6">
            <a:extLst>
              <a:ext uri="{FF2B5EF4-FFF2-40B4-BE49-F238E27FC236}">
                <a16:creationId xmlns:a16="http://schemas.microsoft.com/office/drawing/2014/main" id="{2F210227-F5BE-4057-AC80-A0E75A34BE06}"/>
              </a:ext>
            </a:extLst>
          </p:cNvPr>
          <p:cNvCxnSpPr>
            <a:cxnSpLocks/>
          </p:cNvCxnSpPr>
          <p:nvPr/>
        </p:nvCxnSpPr>
        <p:spPr>
          <a:xfrm flipV="1">
            <a:off x="722824" y="2815209"/>
            <a:ext cx="9302496" cy="826"/>
          </a:xfrm>
          <a:prstGeom prst="line">
            <a:avLst/>
          </a:prstGeom>
          <a:ln w="120650">
            <a:solidFill>
              <a:srgbClr val="2487C2"/>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32F457ED-E026-4A8A-B32D-20DA2F21BCFF}"/>
              </a:ext>
            </a:extLst>
          </p:cNvPr>
          <p:cNvSpPr/>
          <p:nvPr/>
        </p:nvSpPr>
        <p:spPr>
          <a:xfrm>
            <a:off x="7934960" y="2911828"/>
            <a:ext cx="1981200" cy="317138"/>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1600" b="0" i="0" u="none" strike="noStrike" kern="1200" cap="none" spc="0" normalizeH="0" baseline="0" noProof="0" dirty="0">
                <a:ln>
                  <a:noFill/>
                </a:ln>
                <a:solidFill>
                  <a:srgbClr val="0D4877"/>
                </a:solidFill>
                <a:effectLst/>
                <a:uLnTx/>
                <a:uFillTx/>
                <a:latin typeface="DM Sans" pitchFamily="2" charset="77"/>
                <a:ea typeface="+mn-ea"/>
                <a:cs typeface="Calibri" panose="020F0502020204030204" pitchFamily="34" charset="0"/>
              </a:rPr>
              <a:t>up to $150 </a:t>
            </a:r>
            <a:r>
              <a:rPr kumimoji="0" lang="en-US" sz="1200" b="0" i="0" u="none" strike="noStrike" kern="1200" cap="none" spc="0" normalizeH="0" baseline="0" noProof="0" dirty="0">
                <a:ln>
                  <a:noFill/>
                </a:ln>
                <a:solidFill>
                  <a:srgbClr val="0D4877"/>
                </a:solidFill>
                <a:effectLst/>
                <a:uLnTx/>
                <a:uFillTx/>
                <a:latin typeface="DM Sans" pitchFamily="2" charset="77"/>
                <a:ea typeface="+mn-ea"/>
                <a:cs typeface="Calibri" panose="020F0502020204030204" pitchFamily="34" charset="0"/>
              </a:rPr>
              <a:t>per year</a:t>
            </a:r>
            <a:endParaRPr kumimoji="0" lang="en-US" sz="12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12" name="Text Placeholder 7">
            <a:extLst>
              <a:ext uri="{FF2B5EF4-FFF2-40B4-BE49-F238E27FC236}">
                <a16:creationId xmlns:a16="http://schemas.microsoft.com/office/drawing/2014/main" id="{E6D40DD3-8416-4060-97D1-8FF81B1311D6}"/>
              </a:ext>
            </a:extLst>
          </p:cNvPr>
          <p:cNvSpPr txBox="1">
            <a:spLocks/>
          </p:cNvSpPr>
          <p:nvPr/>
        </p:nvSpPr>
        <p:spPr>
          <a:xfrm>
            <a:off x="609600" y="762000"/>
            <a:ext cx="8824210" cy="3810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kern="1200">
                <a:solidFill>
                  <a:schemeClr val="accent1"/>
                </a:solidFill>
                <a:latin typeface="DM Sans" pitchFamily="2" charset="77"/>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1" i="0" u="none" strike="noStrike" kern="1200" cap="none" spc="0" normalizeH="0" baseline="0" noProof="0" dirty="0">
                <a:ln>
                  <a:noFill/>
                </a:ln>
                <a:solidFill>
                  <a:srgbClr val="0D4877"/>
                </a:solidFill>
                <a:effectLst/>
                <a:uLnTx/>
                <a:uFillTx/>
                <a:latin typeface="DM Sans" pitchFamily="2" charset="77"/>
                <a:ea typeface="+mn-ea"/>
                <a:cs typeface="+mn-cs"/>
                <a:hlinkClick r:id="rId3">
                  <a:extLst>
                    <a:ext uri="{A12FA001-AC4F-418D-AE19-62706E023703}">
                      <ahyp:hlinkClr xmlns:ahyp="http://schemas.microsoft.com/office/drawing/2018/hyperlinkcolor" val="tx"/>
                    </a:ext>
                  </a:extLst>
                </a:hlinkClick>
              </a:rPr>
              <a:t>www.bluecrossma.org</a:t>
            </a:r>
            <a:r>
              <a:rPr kumimoji="0" lang="en-US" sz="2000" b="1" i="0" u="none" strike="noStrike" kern="1200" cap="none" spc="0" normalizeH="0" baseline="0" noProof="0" dirty="0">
                <a:ln>
                  <a:noFill/>
                </a:ln>
                <a:solidFill>
                  <a:srgbClr val="0D4877"/>
                </a:solidFill>
                <a:effectLst/>
                <a:uLnTx/>
                <a:uFillTx/>
                <a:latin typeface="DM Sans" pitchFamily="2" charset="77"/>
                <a:ea typeface="+mn-ea"/>
                <a:cs typeface="+mn-cs"/>
              </a:rPr>
              <a:t> </a:t>
            </a:r>
          </a:p>
        </p:txBody>
      </p:sp>
      <p:sp>
        <p:nvSpPr>
          <p:cNvPr id="10" name="Rectangle 9">
            <a:extLst>
              <a:ext uri="{FF2B5EF4-FFF2-40B4-BE49-F238E27FC236}">
                <a16:creationId xmlns:a16="http://schemas.microsoft.com/office/drawing/2014/main" id="{6DF558DC-CFB6-4BE4-8267-2717422E4C82}"/>
              </a:ext>
            </a:extLst>
          </p:cNvPr>
          <p:cNvSpPr/>
          <p:nvPr/>
        </p:nvSpPr>
        <p:spPr>
          <a:xfrm>
            <a:off x="2781362" y="2862090"/>
            <a:ext cx="2087880" cy="317138"/>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1600" b="0" i="0" u="none" strike="noStrike" kern="1200" cap="none" spc="0" normalizeH="0" baseline="0" noProof="0" dirty="0">
                <a:ln>
                  <a:noFill/>
                </a:ln>
                <a:solidFill>
                  <a:srgbClr val="0D4877"/>
                </a:solidFill>
                <a:effectLst/>
                <a:uLnTx/>
                <a:uFillTx/>
                <a:latin typeface="DM Sans" pitchFamily="2" charset="77"/>
                <a:ea typeface="+mn-ea"/>
                <a:cs typeface="Calibri" panose="020F0502020204030204" pitchFamily="34" charset="0"/>
              </a:rPr>
              <a:t>up to $150 </a:t>
            </a:r>
            <a:r>
              <a:rPr kumimoji="0" lang="en-US" sz="1200" b="0" i="0" u="none" strike="noStrike" kern="1200" cap="none" spc="0" normalizeH="0" baseline="0" noProof="0" dirty="0">
                <a:ln>
                  <a:noFill/>
                </a:ln>
                <a:solidFill>
                  <a:srgbClr val="0D4877"/>
                </a:solidFill>
                <a:effectLst/>
                <a:uLnTx/>
                <a:uFillTx/>
                <a:latin typeface="DM Sans" pitchFamily="2" charset="77"/>
                <a:ea typeface="+mn-ea"/>
                <a:cs typeface="Calibri" panose="020F0502020204030204" pitchFamily="34" charset="0"/>
              </a:rPr>
              <a:t>per year</a:t>
            </a:r>
            <a:endParaRPr kumimoji="0" lang="en-US" sz="1200" b="1"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pic>
        <p:nvPicPr>
          <p:cNvPr id="14" name="Picture 13" descr="A picture containing person, person, holding&#10;&#10;Description automatically generated">
            <a:extLst>
              <a:ext uri="{FF2B5EF4-FFF2-40B4-BE49-F238E27FC236}">
                <a16:creationId xmlns:a16="http://schemas.microsoft.com/office/drawing/2014/main" id="{A5FB6278-6859-0047-ADB7-00BDF3B13B6C}"/>
              </a:ext>
            </a:extLst>
          </p:cNvPr>
          <p:cNvPicPr>
            <a:picLocks noChangeAspect="1"/>
          </p:cNvPicPr>
          <p:nvPr/>
        </p:nvPicPr>
        <p:blipFill rotWithShape="1">
          <a:blip r:embed="rId4">
            <a:extLst>
              <a:ext uri="{28A0092B-C50C-407E-A947-70E740481C1C}">
                <a14:useLocalDpi xmlns:a14="http://schemas.microsoft.com/office/drawing/2010/main" val="0"/>
              </a:ext>
            </a:extLst>
          </a:blip>
          <a:srcRect l="-1" r="3226" b="4818"/>
          <a:stretch/>
        </p:blipFill>
        <p:spPr>
          <a:xfrm>
            <a:off x="8617391" y="606292"/>
            <a:ext cx="1571878" cy="2149085"/>
          </a:xfrm>
          <a:prstGeom prst="rect">
            <a:avLst/>
          </a:prstGeom>
        </p:spPr>
      </p:pic>
    </p:spTree>
    <p:extLst>
      <p:ext uri="{BB962C8B-B14F-4D97-AF65-F5344CB8AC3E}">
        <p14:creationId xmlns:p14="http://schemas.microsoft.com/office/powerpoint/2010/main" val="974416526"/>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4CAB11B-4405-0267-4094-28CE1B2A37AC}"/>
              </a:ext>
            </a:extLst>
          </p:cNvPr>
          <p:cNvSpPr>
            <a:spLocks noGrp="1"/>
          </p:cNvSpPr>
          <p:nvPr>
            <p:ph type="body" sz="quarter" idx="10"/>
          </p:nvPr>
        </p:nvSpPr>
        <p:spPr>
          <a:xfrm>
            <a:off x="606552" y="417603"/>
            <a:ext cx="8839200" cy="347137"/>
          </a:xfrm>
        </p:spPr>
        <p:txBody>
          <a:bodyPr>
            <a:normAutofit fontScale="85000" lnSpcReduction="20000"/>
          </a:bodyPr>
          <a:lstStyle/>
          <a:p>
            <a:r>
              <a:rPr lang="en-US" sz="2400" spc="0" dirty="0"/>
              <a:t>Learn to live </a:t>
            </a:r>
          </a:p>
        </p:txBody>
      </p:sp>
      <p:pic>
        <p:nvPicPr>
          <p:cNvPr id="4" name="Picture 3">
            <a:extLst>
              <a:ext uri="{FF2B5EF4-FFF2-40B4-BE49-F238E27FC236}">
                <a16:creationId xmlns:a16="http://schemas.microsoft.com/office/drawing/2014/main" id="{B8A96BF1-449A-E3EC-9679-F8D2876BE079}"/>
              </a:ext>
            </a:extLst>
          </p:cNvPr>
          <p:cNvPicPr>
            <a:picLocks noChangeAspect="1"/>
          </p:cNvPicPr>
          <p:nvPr/>
        </p:nvPicPr>
        <p:blipFill>
          <a:blip r:embed="rId3"/>
          <a:stretch>
            <a:fillRect/>
          </a:stretch>
        </p:blipFill>
        <p:spPr>
          <a:xfrm>
            <a:off x="4967550" y="833134"/>
            <a:ext cx="2706198" cy="599360"/>
          </a:xfrm>
          <a:prstGeom prst="rect">
            <a:avLst/>
          </a:prstGeom>
        </p:spPr>
      </p:pic>
      <p:sp>
        <p:nvSpPr>
          <p:cNvPr id="5" name="TextBox 4">
            <a:extLst>
              <a:ext uri="{FF2B5EF4-FFF2-40B4-BE49-F238E27FC236}">
                <a16:creationId xmlns:a16="http://schemas.microsoft.com/office/drawing/2014/main" id="{9CA7D713-C97E-9526-3E14-D9C237B175B6}"/>
              </a:ext>
            </a:extLst>
          </p:cNvPr>
          <p:cNvSpPr txBox="1"/>
          <p:nvPr/>
        </p:nvSpPr>
        <p:spPr>
          <a:xfrm>
            <a:off x="606552" y="2024009"/>
            <a:ext cx="10978896" cy="4247317"/>
          </a:xfrm>
          <a:prstGeom prst="rect">
            <a:avLst/>
          </a:prstGeom>
        </p:spPr>
        <p:txBody>
          <a:bodyPr wrap="square" lIns="0" tIns="0" rIns="0" bIns="0" rtlCol="0">
            <a:spAutoFit/>
          </a:bodyPr>
          <a:lstStyle/>
          <a:p>
            <a:pPr marL="0" indent="0" algn="ctr">
              <a:buNone/>
            </a:pPr>
            <a:r>
              <a:rPr lang="en-US" sz="2000" b="1" dirty="0">
                <a:latin typeface="DM Sans" pitchFamily="2" charset="0"/>
              </a:rPr>
              <a:t>Learn to Live (L2L) provides self-paced Cognitive Behavioral Therapy (CBT) programs and personalized coaching you can use whenever and wherever you need it.</a:t>
            </a:r>
          </a:p>
          <a:p>
            <a:pPr marL="342900" indent="-342900">
              <a:buFont typeface="Arial" panose="020B0604020202020204" pitchFamily="34" charset="0"/>
              <a:buChar char="•"/>
            </a:pPr>
            <a:endParaRPr lang="en-US" sz="2000" dirty="0">
              <a:latin typeface="DM Sans" pitchFamily="2" charset="0"/>
            </a:endParaRPr>
          </a:p>
          <a:p>
            <a:pPr marL="342900" indent="-342900">
              <a:buFont typeface="Arial" panose="020B0604020202020204" pitchFamily="34" charset="0"/>
              <a:buChar char="•"/>
            </a:pPr>
            <a:r>
              <a:rPr lang="en-US" sz="2000" b="1" dirty="0">
                <a:latin typeface="DM Sans" pitchFamily="2" charset="0"/>
              </a:rPr>
              <a:t>Comprehensive clinical assessments</a:t>
            </a:r>
          </a:p>
          <a:p>
            <a:pPr marL="342900" indent="-342900">
              <a:buFont typeface="Arial" panose="020B0604020202020204" pitchFamily="34" charset="0"/>
              <a:buChar char="•"/>
            </a:pPr>
            <a:r>
              <a:rPr lang="en-US" sz="2000" b="1" dirty="0">
                <a:solidFill>
                  <a:schemeClr val="accent1"/>
                </a:solidFill>
                <a:latin typeface="DM Sans" pitchFamily="2" charset="0"/>
              </a:rPr>
              <a:t>Personalized, clinician coaching</a:t>
            </a:r>
          </a:p>
          <a:p>
            <a:pPr marL="342900" indent="-342900">
              <a:buFont typeface="Arial" panose="020B0604020202020204" pitchFamily="34" charset="0"/>
              <a:buChar char="•"/>
            </a:pPr>
            <a:r>
              <a:rPr lang="en-US" sz="2000" b="1" dirty="0">
                <a:latin typeface="DM Sans" pitchFamily="2" charset="0"/>
              </a:rPr>
              <a:t>Self-directed programs (English and Spanish):</a:t>
            </a:r>
          </a:p>
          <a:p>
            <a:pPr marL="800100" lvl="1" indent="-342900">
              <a:buFont typeface="Courier New" panose="02070309020205020404" pitchFamily="49" charset="0"/>
              <a:buChar char="o"/>
            </a:pPr>
            <a:r>
              <a:rPr lang="en-US" sz="2000" dirty="0">
                <a:latin typeface="DM Sans" pitchFamily="2" charset="0"/>
              </a:rPr>
              <a:t>Depression</a:t>
            </a:r>
          </a:p>
          <a:p>
            <a:pPr marL="800100" lvl="1" indent="-342900">
              <a:buFont typeface="Courier New" panose="02070309020205020404" pitchFamily="49" charset="0"/>
              <a:buChar char="o"/>
            </a:pPr>
            <a:r>
              <a:rPr lang="en-US" sz="2000" dirty="0">
                <a:latin typeface="DM Sans" pitchFamily="2" charset="0"/>
              </a:rPr>
              <a:t>Stress, Anxiety &amp; Worry</a:t>
            </a:r>
          </a:p>
          <a:p>
            <a:pPr marL="800100" lvl="1" indent="-342900">
              <a:buFont typeface="Courier New" panose="02070309020205020404" pitchFamily="49" charset="0"/>
              <a:buChar char="o"/>
            </a:pPr>
            <a:r>
              <a:rPr lang="en-US" sz="2000" dirty="0">
                <a:latin typeface="DM Sans" pitchFamily="2" charset="0"/>
              </a:rPr>
              <a:t>Social Anxiety</a:t>
            </a:r>
          </a:p>
          <a:p>
            <a:pPr marL="800100" lvl="1" indent="-342900">
              <a:buFont typeface="Courier New" panose="02070309020205020404" pitchFamily="49" charset="0"/>
              <a:buChar char="o"/>
            </a:pPr>
            <a:r>
              <a:rPr lang="en-US" sz="2000" dirty="0">
                <a:latin typeface="DM Sans" pitchFamily="2" charset="0"/>
              </a:rPr>
              <a:t>Insomnia</a:t>
            </a:r>
          </a:p>
          <a:p>
            <a:pPr marL="800100" lvl="1" indent="-342900">
              <a:buFont typeface="Courier New" panose="02070309020205020404" pitchFamily="49" charset="0"/>
              <a:buChar char="o"/>
            </a:pPr>
            <a:r>
              <a:rPr lang="en-US" sz="2000" dirty="0">
                <a:latin typeface="DM Sans" pitchFamily="2" charset="0"/>
              </a:rPr>
              <a:t>Substance Use</a:t>
            </a:r>
          </a:p>
          <a:p>
            <a:pPr marL="804545" lvl="1" indent="-342900">
              <a:buFont typeface="Courier New" panose="02070309020205020404" pitchFamily="49" charset="0"/>
              <a:buChar char="o"/>
            </a:pPr>
            <a:r>
              <a:rPr lang="en-US" sz="2000" dirty="0">
                <a:latin typeface="DM Sans" pitchFamily="2" charset="0"/>
                <a:ea typeface="Open Sans"/>
                <a:cs typeface="Open Sans"/>
              </a:rPr>
              <a:t>Panic</a:t>
            </a:r>
          </a:p>
          <a:p>
            <a:pPr marL="804545" lvl="1" indent="-342900">
              <a:buFont typeface="Courier New" panose="02070309020205020404" pitchFamily="49" charset="0"/>
              <a:buChar char="o"/>
            </a:pPr>
            <a:r>
              <a:rPr lang="en-US" sz="2000" dirty="0">
                <a:latin typeface="DM Sans" pitchFamily="2" charset="0"/>
                <a:ea typeface="Open Sans"/>
                <a:cs typeface="Open Sans"/>
              </a:rPr>
              <a:t>Resilience</a:t>
            </a:r>
            <a:r>
              <a:rPr lang="en-US" sz="2000" dirty="0">
                <a:latin typeface="DM Sans" pitchFamily="2" charset="0"/>
              </a:rPr>
              <a:t> </a:t>
            </a:r>
          </a:p>
          <a:p>
            <a:pPr marL="461645" lvl="1"/>
            <a:endParaRPr lang="en-US" sz="1600" dirty="0">
              <a:latin typeface="DM Sans" pitchFamily="2" charset="0"/>
            </a:endParaRPr>
          </a:p>
        </p:txBody>
      </p:sp>
      <p:sp>
        <p:nvSpPr>
          <p:cNvPr id="6" name="TextBox 5">
            <a:extLst>
              <a:ext uri="{FF2B5EF4-FFF2-40B4-BE49-F238E27FC236}">
                <a16:creationId xmlns:a16="http://schemas.microsoft.com/office/drawing/2014/main" id="{9EE326BA-3788-40C4-FC10-F45B1C70C2E6}"/>
              </a:ext>
            </a:extLst>
          </p:cNvPr>
          <p:cNvSpPr txBox="1"/>
          <p:nvPr/>
        </p:nvSpPr>
        <p:spPr>
          <a:xfrm>
            <a:off x="7318248" y="3655224"/>
            <a:ext cx="4267200" cy="984885"/>
          </a:xfrm>
          <a:prstGeom prst="rect">
            <a:avLst/>
          </a:prstGeom>
        </p:spPr>
        <p:txBody>
          <a:bodyPr wrap="square" lIns="0" tIns="0" rIns="0" bIns="0" rtlCol="0">
            <a:spAutoFit/>
          </a:bodyPr>
          <a:lstStyle/>
          <a:p>
            <a:pPr fontAlgn="auto">
              <a:spcAft>
                <a:spcPts val="0"/>
              </a:spcAft>
            </a:pPr>
            <a:r>
              <a:rPr lang="en-US" sz="1600" b="1" dirty="0">
                <a:solidFill>
                  <a:schemeClr val="accent2"/>
                </a:solidFill>
                <a:latin typeface="DM Sans" pitchFamily="2" charset="0"/>
              </a:rPr>
              <a:t>Members can access </a:t>
            </a:r>
          </a:p>
          <a:p>
            <a:pPr fontAlgn="auto">
              <a:spcAft>
                <a:spcPts val="0"/>
              </a:spcAft>
            </a:pPr>
            <a:r>
              <a:rPr lang="en-US" sz="1600" b="1" dirty="0">
                <a:solidFill>
                  <a:schemeClr val="accent2"/>
                </a:solidFill>
                <a:latin typeface="DM Sans" pitchFamily="2" charset="0"/>
              </a:rPr>
              <a:t>Learn to Live by signing </a:t>
            </a:r>
          </a:p>
          <a:p>
            <a:pPr fontAlgn="auto">
              <a:spcAft>
                <a:spcPts val="0"/>
              </a:spcAft>
            </a:pPr>
            <a:r>
              <a:rPr lang="en-US" sz="1600" b="1" dirty="0">
                <a:solidFill>
                  <a:schemeClr val="accent2"/>
                </a:solidFill>
                <a:latin typeface="DM Sans" pitchFamily="2" charset="0"/>
              </a:rPr>
              <a:t>into their MyBlue account: </a:t>
            </a:r>
            <a:r>
              <a:rPr lang="en-US" sz="1600" dirty="0">
                <a:latin typeface="DM Sans" pitchFamily="2" charset="0"/>
                <a:hlinkClick r:id="rId4"/>
              </a:rPr>
              <a:t>https://medicare.bluecrossma.com/</a:t>
            </a:r>
            <a:endParaRPr lang="en-US" sz="1600" dirty="0">
              <a:latin typeface="DM Sans" pitchFamily="2" charset="0"/>
            </a:endParaRPr>
          </a:p>
        </p:txBody>
      </p:sp>
      <p:sp>
        <p:nvSpPr>
          <p:cNvPr id="7" name="TextBox 6">
            <a:extLst>
              <a:ext uri="{FF2B5EF4-FFF2-40B4-BE49-F238E27FC236}">
                <a16:creationId xmlns:a16="http://schemas.microsoft.com/office/drawing/2014/main" id="{3F70C425-92B4-D26D-CE35-850B540CBB4A}"/>
              </a:ext>
            </a:extLst>
          </p:cNvPr>
          <p:cNvSpPr txBox="1"/>
          <p:nvPr/>
        </p:nvSpPr>
        <p:spPr>
          <a:xfrm>
            <a:off x="5082948" y="1432494"/>
            <a:ext cx="2590800" cy="246221"/>
          </a:xfrm>
          <a:prstGeom prst="rect">
            <a:avLst/>
          </a:prstGeom>
        </p:spPr>
        <p:txBody>
          <a:bodyPr wrap="square" lIns="0" tIns="0" rIns="0" bIns="0" rtlCol="0">
            <a:spAutoFit/>
          </a:bodyPr>
          <a:lstStyle/>
          <a:p>
            <a:pPr algn="ctr" fontAlgn="auto">
              <a:spcAft>
                <a:spcPts val="0"/>
              </a:spcAft>
            </a:pPr>
            <a:r>
              <a:rPr lang="en-US" sz="1600" b="1" dirty="0">
                <a:solidFill>
                  <a:schemeClr val="accent4"/>
                </a:solidFill>
                <a:latin typeface="DM Sans" pitchFamily="2" charset="0"/>
              </a:rPr>
              <a:t>Launched in 2023</a:t>
            </a:r>
          </a:p>
        </p:txBody>
      </p:sp>
    </p:spTree>
    <p:extLst>
      <p:ext uri="{BB962C8B-B14F-4D97-AF65-F5344CB8AC3E}">
        <p14:creationId xmlns:p14="http://schemas.microsoft.com/office/powerpoint/2010/main" val="929017111"/>
      </p:ext>
    </p:extLst>
  </p:cSld>
  <p:clrMapOvr>
    <a:masterClrMapping/>
  </p:clrMapOvr>
  <p:transition spd="med">
    <p:pull/>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700</TotalTime>
  <Words>1203</Words>
  <Application>Microsoft Office PowerPoint</Application>
  <PresentationFormat>Widescreen</PresentationFormat>
  <Paragraphs>164</Paragraphs>
  <Slides>8</Slides>
  <Notes>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8</vt:i4>
      </vt:variant>
    </vt:vector>
  </HeadingPairs>
  <TitlesOfParts>
    <vt:vector size="17" baseType="lpstr">
      <vt:lpstr>Arial</vt:lpstr>
      <vt:lpstr>Arial Narrow</vt:lpstr>
      <vt:lpstr>Bebas Neue</vt:lpstr>
      <vt:lpstr>Calibri</vt:lpstr>
      <vt:lpstr>Calibri Light</vt:lpstr>
      <vt:lpstr>Courier New</vt:lpstr>
      <vt:lpstr>DM Sans</vt:lpstr>
      <vt:lpstr>HelveticaNeueLT Std Med Cn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Carey, Jennifer</dc:creator>
  <cp:lastModifiedBy>Jeannie Horne</cp:lastModifiedBy>
  <cp:revision>8</cp:revision>
  <dcterms:created xsi:type="dcterms:W3CDTF">2023-09-26T23:49:38Z</dcterms:created>
  <dcterms:modified xsi:type="dcterms:W3CDTF">2023-10-11T15:30:05Z</dcterms:modified>
</cp:coreProperties>
</file>